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Lst>
  <p:sldIdLst>
    <p:sldId id="257" r:id="rId4"/>
    <p:sldId id="256" r:id="rId5"/>
    <p:sldId id="258" r:id="rId6"/>
    <p:sldId id="260" r:id="rId7"/>
    <p:sldId id="261" r:id="rId8"/>
    <p:sldId id="265" r:id="rId9"/>
    <p:sldId id="267" r:id="rId10"/>
    <p:sldId id="263" r:id="rId11"/>
    <p:sldId id="262" r:id="rId12"/>
    <p:sldId id="269" r:id="rId13"/>
    <p:sldId id="266"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F780-357D-0089-BC9A-444FEB4FB4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AD3D32-F36B-0AA3-E703-3C679C790C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A5BC65-3644-EBDB-4CEF-9B13B5B42975}"/>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5" name="Footer Placeholder 4">
            <a:extLst>
              <a:ext uri="{FF2B5EF4-FFF2-40B4-BE49-F238E27FC236}">
                <a16:creationId xmlns:a16="http://schemas.microsoft.com/office/drawing/2014/main" id="{D2B4FB64-C49E-319E-850F-164AABFA2D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538D15-EAC9-43E2-719A-8CB8201582FC}"/>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1451905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E146-0EF1-023F-8DA0-E5798561A9C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710EEE-1A59-0ECB-CCD8-265036B69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BA53B9-9808-84C0-FC0B-F0A17DC8431C}"/>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5" name="Footer Placeholder 4">
            <a:extLst>
              <a:ext uri="{FF2B5EF4-FFF2-40B4-BE49-F238E27FC236}">
                <a16:creationId xmlns:a16="http://schemas.microsoft.com/office/drawing/2014/main" id="{A17BFE72-183E-D4D7-777E-A7E7FCA3E6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379FAD-D1A1-C620-A43E-B449E204384D}"/>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193469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0C23AD-5F14-E5E3-B112-089569687D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4F6B72-5502-5E72-219B-1F7746CE48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C7911A-F075-FED8-63A6-488089F4AD10}"/>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5" name="Footer Placeholder 4">
            <a:extLst>
              <a:ext uri="{FF2B5EF4-FFF2-40B4-BE49-F238E27FC236}">
                <a16:creationId xmlns:a16="http://schemas.microsoft.com/office/drawing/2014/main" id="{B618FDAF-67D1-D53C-C49D-CE67253AAC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8F119A-EDD6-51E0-6692-F6035207B45A}"/>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3778890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sz="1200"/>
          </a:p>
        </p:txBody>
      </p:sp>
      <p:sp>
        <p:nvSpPr>
          <p:cNvPr id="17" name="bg object 17"/>
          <p:cNvSpPr/>
          <p:nvPr/>
        </p:nvSpPr>
        <p:spPr>
          <a:xfrm>
            <a:off x="0" y="0"/>
            <a:ext cx="1710690" cy="1779693"/>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sz="1200"/>
          </a:p>
        </p:txBody>
      </p:sp>
      <p:sp>
        <p:nvSpPr>
          <p:cNvPr id="18" name="bg object 18"/>
          <p:cNvSpPr/>
          <p:nvPr/>
        </p:nvSpPr>
        <p:spPr>
          <a:xfrm>
            <a:off x="659398" y="4243290"/>
            <a:ext cx="4298950" cy="2614930"/>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sz="1200"/>
          </a:p>
        </p:txBody>
      </p:sp>
      <p:sp>
        <p:nvSpPr>
          <p:cNvPr id="19" name="bg object 19"/>
          <p:cNvSpPr/>
          <p:nvPr/>
        </p:nvSpPr>
        <p:spPr>
          <a:xfrm>
            <a:off x="1" y="1996623"/>
            <a:ext cx="2700019" cy="4298950"/>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sz="1200"/>
          </a:p>
        </p:txBody>
      </p:sp>
      <p:pic>
        <p:nvPicPr>
          <p:cNvPr id="20" name="bg object 20"/>
          <p:cNvPicPr/>
          <p:nvPr/>
        </p:nvPicPr>
        <p:blipFill>
          <a:blip r:embed="rId2" cstate="print"/>
          <a:stretch>
            <a:fillRect/>
          </a:stretch>
        </p:blipFill>
        <p:spPr>
          <a:xfrm>
            <a:off x="783863" y="0"/>
            <a:ext cx="4248085" cy="4032977"/>
          </a:xfrm>
          <a:prstGeom prst="rect">
            <a:avLst/>
          </a:prstGeom>
        </p:spPr>
      </p:pic>
      <p:sp>
        <p:nvSpPr>
          <p:cNvPr id="2" name="Holder 2"/>
          <p:cNvSpPr>
            <a:spLocks noGrp="1"/>
          </p:cNvSpPr>
          <p:nvPr>
            <p:ph type="ctrTitle"/>
          </p:nvPr>
        </p:nvSpPr>
        <p:spPr>
          <a:xfrm>
            <a:off x="3517207" y="902228"/>
            <a:ext cx="5157585" cy="641773"/>
          </a:xfrm>
          <a:prstGeom prst="rect">
            <a:avLst/>
          </a:prstGeom>
        </p:spPr>
        <p:txBody>
          <a:bodyPr wrap="square" lIns="0" tIns="0" rIns="0" bIns="0">
            <a:spAutoFit/>
          </a:bodyPr>
          <a:lstStyle>
            <a:lvl1pPr>
              <a:defRPr sz="4100" b="0" i="0">
                <a:solidFill>
                  <a:schemeClr val="bg1"/>
                </a:solidFill>
                <a:latin typeface="SimSun"/>
                <a:cs typeface="SimSun"/>
              </a:defRPr>
            </a:lvl1pPr>
          </a:lstStyle>
          <a:p>
            <a:endParaRPr/>
          </a:p>
        </p:txBody>
      </p:sp>
      <p:sp>
        <p:nvSpPr>
          <p:cNvPr id="3" name="Holder 3"/>
          <p:cNvSpPr>
            <a:spLocks noGrp="1"/>
          </p:cNvSpPr>
          <p:nvPr>
            <p:ph type="subTitle" idx="4"/>
          </p:nvPr>
        </p:nvSpPr>
        <p:spPr>
          <a:xfrm>
            <a:off x="1828800" y="3840480"/>
            <a:ext cx="8534400" cy="53860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343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101123" y="836210"/>
            <a:ext cx="9989753" cy="523220"/>
          </a:xfrm>
        </p:spPr>
        <p:txBody>
          <a:bodyPr lIns="0" tIns="0" rIns="0" bIns="0"/>
          <a:lstStyle>
            <a:lvl1pPr>
              <a:defRPr sz="3400"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a:xfrm>
            <a:off x="2841846" y="2742054"/>
            <a:ext cx="6508309" cy="359009"/>
          </a:xfrm>
        </p:spPr>
        <p:txBody>
          <a:bodyPr lIns="0" tIns="0" rIns="0" bIns="0"/>
          <a:lstStyle>
            <a:lvl1pPr>
              <a:defRPr sz="2333"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9295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101123" y="836210"/>
            <a:ext cx="9989753" cy="523220"/>
          </a:xfrm>
        </p:spPr>
        <p:txBody>
          <a:bodyPr lIns="0" tIns="0" rIns="0" bIns="0"/>
          <a:lstStyle>
            <a:lvl1pPr>
              <a:defRPr sz="3400" b="0" i="0">
                <a:solidFill>
                  <a:schemeClr val="bg1"/>
                </a:solidFill>
                <a:latin typeface="Lucida Sans Unicode"/>
                <a:cs typeface="Lucida Sans Unicode"/>
              </a:defRPr>
            </a:lvl1pPr>
          </a:lstStyle>
          <a:p>
            <a:endParaRPr/>
          </a:p>
        </p:txBody>
      </p:sp>
      <p:sp>
        <p:nvSpPr>
          <p:cNvPr id="3" name="Holder 3"/>
          <p:cNvSpPr>
            <a:spLocks noGrp="1"/>
          </p:cNvSpPr>
          <p:nvPr>
            <p:ph sz="half" idx="2"/>
          </p:nvPr>
        </p:nvSpPr>
        <p:spPr>
          <a:xfrm>
            <a:off x="609600" y="1577340"/>
            <a:ext cx="5303520" cy="53860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53860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701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101123" y="836210"/>
            <a:ext cx="9989753" cy="523220"/>
          </a:xfrm>
        </p:spPr>
        <p:txBody>
          <a:bodyPr lIns="0" tIns="0" rIns="0" bIns="0"/>
          <a:lstStyle>
            <a:lvl1pPr>
              <a:defRPr sz="3400" b="0" i="0">
                <a:solidFill>
                  <a:schemeClr val="bg1"/>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08047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sz="1200"/>
          </a:p>
        </p:txBody>
      </p:sp>
      <p:sp>
        <p:nvSpPr>
          <p:cNvPr id="17" name="bg object 17"/>
          <p:cNvSpPr/>
          <p:nvPr/>
        </p:nvSpPr>
        <p:spPr>
          <a:xfrm>
            <a:off x="10570001" y="3938333"/>
            <a:ext cx="1622213" cy="2317750"/>
          </a:xfrm>
          <a:custGeom>
            <a:avLst/>
            <a:gdLst/>
            <a:ahLst/>
            <a:cxnLst/>
            <a:rect l="l" t="t" r="r" b="b"/>
            <a:pathLst>
              <a:path w="2433319" h="3476625">
                <a:moveTo>
                  <a:pt x="1738312" y="3476624"/>
                </a:moveTo>
                <a:lnTo>
                  <a:pt x="0" y="1738312"/>
                </a:lnTo>
                <a:lnTo>
                  <a:pt x="1738312" y="0"/>
                </a:lnTo>
                <a:lnTo>
                  <a:pt x="2432998" y="694685"/>
                </a:lnTo>
                <a:lnTo>
                  <a:pt x="2432998" y="2781939"/>
                </a:lnTo>
                <a:lnTo>
                  <a:pt x="1738312" y="3476624"/>
                </a:lnTo>
                <a:close/>
              </a:path>
            </a:pathLst>
          </a:custGeom>
          <a:solidFill>
            <a:srgbClr val="484B67"/>
          </a:solidFill>
        </p:spPr>
        <p:txBody>
          <a:bodyPr wrap="square" lIns="0" tIns="0" rIns="0" bIns="0" rtlCol="0"/>
          <a:lstStyle/>
          <a:p>
            <a:endParaRPr sz="1200"/>
          </a:p>
        </p:txBody>
      </p:sp>
      <p:sp>
        <p:nvSpPr>
          <p:cNvPr id="18" name="bg object 18"/>
          <p:cNvSpPr/>
          <p:nvPr/>
        </p:nvSpPr>
        <p:spPr>
          <a:xfrm>
            <a:off x="5811211" y="5730167"/>
            <a:ext cx="1928283" cy="1128183"/>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sz="1200"/>
          </a:p>
        </p:txBody>
      </p:sp>
      <p:sp>
        <p:nvSpPr>
          <p:cNvPr id="19" name="bg object 19"/>
          <p:cNvSpPr/>
          <p:nvPr/>
        </p:nvSpPr>
        <p:spPr>
          <a:xfrm>
            <a:off x="5421666" y="5371666"/>
            <a:ext cx="1581150" cy="1486747"/>
          </a:xfrm>
          <a:custGeom>
            <a:avLst/>
            <a:gdLst/>
            <a:ahLst/>
            <a:cxnLst/>
            <a:rect l="l" t="t" r="r" b="b"/>
            <a:pathLst>
              <a:path w="2371725" h="2230120">
                <a:moveTo>
                  <a:pt x="774403" y="2229499"/>
                </a:moveTo>
                <a:lnTo>
                  <a:pt x="490625" y="2229499"/>
                </a:lnTo>
                <a:lnTo>
                  <a:pt x="0" y="1740812"/>
                </a:lnTo>
                <a:lnTo>
                  <a:pt x="1738312" y="0"/>
                </a:lnTo>
                <a:lnTo>
                  <a:pt x="2371108" y="632795"/>
                </a:lnTo>
                <a:lnTo>
                  <a:pt x="774403" y="2229499"/>
                </a:lnTo>
                <a:close/>
              </a:path>
            </a:pathLst>
          </a:custGeom>
          <a:solidFill>
            <a:srgbClr val="6FB0D9"/>
          </a:solidFill>
        </p:spPr>
        <p:txBody>
          <a:bodyPr wrap="square" lIns="0" tIns="0" rIns="0" bIns="0" rtlCol="0"/>
          <a:lstStyle/>
          <a:p>
            <a:endParaRPr sz="1200"/>
          </a:p>
        </p:txBody>
      </p:sp>
      <p:sp>
        <p:nvSpPr>
          <p:cNvPr id="20" name="bg object 20"/>
          <p:cNvSpPr/>
          <p:nvPr/>
        </p:nvSpPr>
        <p:spPr>
          <a:xfrm>
            <a:off x="7933333" y="4600000"/>
            <a:ext cx="3848100" cy="2258060"/>
          </a:xfrm>
          <a:custGeom>
            <a:avLst/>
            <a:gdLst/>
            <a:ahLst/>
            <a:cxnLst/>
            <a:rect l="l" t="t" r="r" b="b"/>
            <a:pathLst>
              <a:path w="5772150" h="3387090">
                <a:moveTo>
                  <a:pt x="5271437" y="3387000"/>
                </a:moveTo>
                <a:lnTo>
                  <a:pt x="501140" y="3387000"/>
                </a:lnTo>
                <a:lnTo>
                  <a:pt x="0" y="2886076"/>
                </a:lnTo>
                <a:lnTo>
                  <a:pt x="2887321" y="0"/>
                </a:lnTo>
                <a:lnTo>
                  <a:pt x="5772144" y="2886076"/>
                </a:lnTo>
                <a:lnTo>
                  <a:pt x="5271437" y="3387000"/>
                </a:lnTo>
                <a:close/>
              </a:path>
            </a:pathLst>
          </a:custGeom>
          <a:solidFill>
            <a:srgbClr val="6FB0D9"/>
          </a:solidFill>
        </p:spPr>
        <p:txBody>
          <a:bodyPr wrap="square" lIns="0" tIns="0" rIns="0" bIns="0" rtlCol="0"/>
          <a:lstStyle/>
          <a:p>
            <a:endParaRPr sz="1200"/>
          </a:p>
        </p:txBody>
      </p:sp>
      <p:sp>
        <p:nvSpPr>
          <p:cNvPr id="21" name="bg object 21"/>
          <p:cNvSpPr/>
          <p:nvPr/>
        </p:nvSpPr>
        <p:spPr>
          <a:xfrm>
            <a:off x="0" y="0"/>
            <a:ext cx="1562947" cy="1670897"/>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sz="12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25279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12905444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2942936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54919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CD8C-A659-60B9-2939-CAB3C1F978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7F8567-88BA-56A3-0EBA-9DFFBA983D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6908EB-F2C8-8E29-E3CB-EA6E3DF7EBAB}"/>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5" name="Footer Placeholder 4">
            <a:extLst>
              <a:ext uri="{FF2B5EF4-FFF2-40B4-BE49-F238E27FC236}">
                <a16:creationId xmlns:a16="http://schemas.microsoft.com/office/drawing/2014/main" id="{58CF301C-074D-F348-755A-0E19AE02C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FF3674-9C1D-F79C-E34E-F031156CADC5}"/>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3158596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056994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4034129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8198965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670903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285352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66884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77371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4534780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Tree>
    <p:extLst>
      <p:ext uri="{BB962C8B-B14F-4D97-AF65-F5344CB8AC3E}">
        <p14:creationId xmlns:p14="http://schemas.microsoft.com/office/powerpoint/2010/main" val="5193594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03512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E6727-A264-44B9-ADA3-517B8514BF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F797EA-C9CD-652D-0C46-6AD4AEE803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706A05-0251-E205-184C-65120B00BC00}"/>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5" name="Footer Placeholder 4">
            <a:extLst>
              <a:ext uri="{FF2B5EF4-FFF2-40B4-BE49-F238E27FC236}">
                <a16:creationId xmlns:a16="http://schemas.microsoft.com/office/drawing/2014/main" id="{0E4F4DB4-96E4-663E-5FBA-2AF8E2B037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88D21A-98CA-C3AA-D51B-650AFA221005}"/>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39065855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20210041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73645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483614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3611459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7290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F7837-5122-2B51-8029-1F1D1BE365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99C007-AD15-3C46-31A7-B90C776BF0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153214-6B4B-6898-FC70-3EE3315CE5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909BDF-E4AD-7B65-4B1D-4AB236625A89}"/>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6" name="Footer Placeholder 5">
            <a:extLst>
              <a:ext uri="{FF2B5EF4-FFF2-40B4-BE49-F238E27FC236}">
                <a16:creationId xmlns:a16="http://schemas.microsoft.com/office/drawing/2014/main" id="{C8E3A306-DE6E-977F-513D-34357D474C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AE78B2-2AF4-AB83-A4C7-21D3FB089D21}"/>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1383700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8920-9181-E03E-A647-43DFB8AE358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66FB0E-53C3-3527-E2C4-E20DCDE47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B37E78-2CA3-2F6D-D5E4-F9E03156E6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05CFCF-315F-22A8-BF57-15B26C3EFC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0AF7D-B764-20DC-C3D2-F333A70FA5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581FE89-B818-566C-9E2A-37DD093FE760}"/>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8" name="Footer Placeholder 7">
            <a:extLst>
              <a:ext uri="{FF2B5EF4-FFF2-40B4-BE49-F238E27FC236}">
                <a16:creationId xmlns:a16="http://schemas.microsoft.com/office/drawing/2014/main" id="{02850BCE-B74F-2D3C-160E-87124D57E18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CEF4C4-12DF-0317-2385-1AF160D7931C}"/>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338905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3C25-AB6E-5AB4-F4CC-245EB5F37F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F08D55-D242-C215-0606-7025C7B5B061}"/>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4" name="Footer Placeholder 3">
            <a:extLst>
              <a:ext uri="{FF2B5EF4-FFF2-40B4-BE49-F238E27FC236}">
                <a16:creationId xmlns:a16="http://schemas.microsoft.com/office/drawing/2014/main" id="{81A014F0-A287-30B2-2085-5B00B954B4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6348E5E-9D7E-3C73-C41E-51641B41C9AC}"/>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2479501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4B7287-8BC8-0F68-B1DE-56A7F6039346}"/>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3" name="Footer Placeholder 2">
            <a:extLst>
              <a:ext uri="{FF2B5EF4-FFF2-40B4-BE49-F238E27FC236}">
                <a16:creationId xmlns:a16="http://schemas.microsoft.com/office/drawing/2014/main" id="{8A8D13D2-05A5-F2CE-8752-648EFDF4EA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D0632C-1C61-ADCE-40BC-1A3163F38DAF}"/>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3073133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014E-BBB8-9034-89F2-D20F1BF0A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37A113-E395-1221-C7A8-6F47B2AD0D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F74265-6116-2A0C-B917-C440C888D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DC2F0B-D4A0-D8F8-47A0-82C6BC7DDD19}"/>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6" name="Footer Placeholder 5">
            <a:extLst>
              <a:ext uri="{FF2B5EF4-FFF2-40B4-BE49-F238E27FC236}">
                <a16:creationId xmlns:a16="http://schemas.microsoft.com/office/drawing/2014/main" id="{38EC671A-E2E7-1CC7-1B7F-D08504DABC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059698-84B5-DEFD-DCD7-5E07C12901B1}"/>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185169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CCE4-2E2B-51D7-120B-6837C09F94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AFAE08-7C92-D464-008F-1A3855725C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2888FF6-E4D1-2D82-2E7B-B8D61AC9F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657AB-B697-BF91-E046-11BBBFE8828E}"/>
              </a:ext>
            </a:extLst>
          </p:cNvPr>
          <p:cNvSpPr>
            <a:spLocks noGrp="1"/>
          </p:cNvSpPr>
          <p:nvPr>
            <p:ph type="dt" sz="half" idx="10"/>
          </p:nvPr>
        </p:nvSpPr>
        <p:spPr/>
        <p:txBody>
          <a:bodyPr/>
          <a:lstStyle/>
          <a:p>
            <a:fld id="{30322B7B-868F-4A0F-BB3D-BC53BE70CDC2}" type="datetimeFigureOut">
              <a:rPr lang="en-IN" smtClean="0"/>
              <a:t>24-09-2023</a:t>
            </a:fld>
            <a:endParaRPr lang="en-IN"/>
          </a:p>
        </p:txBody>
      </p:sp>
      <p:sp>
        <p:nvSpPr>
          <p:cNvPr id="6" name="Footer Placeholder 5">
            <a:extLst>
              <a:ext uri="{FF2B5EF4-FFF2-40B4-BE49-F238E27FC236}">
                <a16:creationId xmlns:a16="http://schemas.microsoft.com/office/drawing/2014/main" id="{2ABBCFC2-9324-F54F-F1D8-20C4FA6F87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727505-2450-29B8-852C-8282198C3171}"/>
              </a:ext>
            </a:extLst>
          </p:cNvPr>
          <p:cNvSpPr>
            <a:spLocks noGrp="1"/>
          </p:cNvSpPr>
          <p:nvPr>
            <p:ph type="sldNum" sz="quarter" idx="12"/>
          </p:nvPr>
        </p:nvSpPr>
        <p:spPr/>
        <p:txBody>
          <a:bodyPr/>
          <a:lstStyle/>
          <a:p>
            <a:fld id="{1DBADF7A-388B-4183-8276-62DA11EDD7B9}" type="slidenum">
              <a:rPr lang="en-IN" smtClean="0"/>
              <a:t>‹#›</a:t>
            </a:fld>
            <a:endParaRPr lang="en-IN"/>
          </a:p>
        </p:txBody>
      </p:sp>
    </p:spTree>
    <p:extLst>
      <p:ext uri="{BB962C8B-B14F-4D97-AF65-F5344CB8AC3E}">
        <p14:creationId xmlns:p14="http://schemas.microsoft.com/office/powerpoint/2010/main" val="347202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6E8CA-D6BF-4B51-F2BD-4E6DADBC77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C9C33B-B34F-5C76-309C-63F2EFA430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94D5AA-7A0A-1963-3A1F-8E868C2C1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22B7B-868F-4A0F-BB3D-BC53BE70CDC2}" type="datetimeFigureOut">
              <a:rPr lang="en-IN" smtClean="0"/>
              <a:t>24-09-2023</a:t>
            </a:fld>
            <a:endParaRPr lang="en-IN"/>
          </a:p>
        </p:txBody>
      </p:sp>
      <p:sp>
        <p:nvSpPr>
          <p:cNvPr id="5" name="Footer Placeholder 4">
            <a:extLst>
              <a:ext uri="{FF2B5EF4-FFF2-40B4-BE49-F238E27FC236}">
                <a16:creationId xmlns:a16="http://schemas.microsoft.com/office/drawing/2014/main" id="{2B40FEB7-7ADB-2468-A211-51F433FD98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65484B7-6D15-5FBA-974E-FB0A3C8563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ADF7A-388B-4183-8276-62DA11EDD7B9}" type="slidenum">
              <a:rPr lang="en-IN" smtClean="0"/>
              <a:t>‹#›</a:t>
            </a:fld>
            <a:endParaRPr lang="en-IN"/>
          </a:p>
        </p:txBody>
      </p:sp>
    </p:spTree>
    <p:extLst>
      <p:ext uri="{BB962C8B-B14F-4D97-AF65-F5344CB8AC3E}">
        <p14:creationId xmlns:p14="http://schemas.microsoft.com/office/powerpoint/2010/main" val="1945606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sz="1200"/>
          </a:p>
        </p:txBody>
      </p:sp>
      <p:sp>
        <p:nvSpPr>
          <p:cNvPr id="2" name="Holder 2"/>
          <p:cNvSpPr>
            <a:spLocks noGrp="1"/>
          </p:cNvSpPr>
          <p:nvPr>
            <p:ph type="title"/>
          </p:nvPr>
        </p:nvSpPr>
        <p:spPr>
          <a:xfrm>
            <a:off x="1101123" y="836210"/>
            <a:ext cx="9989753" cy="784830"/>
          </a:xfrm>
          <a:prstGeom prst="rect">
            <a:avLst/>
          </a:prstGeom>
        </p:spPr>
        <p:txBody>
          <a:bodyPr wrap="square" lIns="0" tIns="0" rIns="0" bIns="0">
            <a:spAutoFit/>
          </a:bodyPr>
          <a:lstStyle>
            <a:lvl1pPr>
              <a:defRPr sz="5100"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a:xfrm>
            <a:off x="2841846" y="2742054"/>
            <a:ext cx="6508309" cy="53860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9/24/2023</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81757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bodyStyle>
    <p:other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93530709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12b19rupayansaha@gmail.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H3-XTcnfLWssruy0kKENFH6izhWnvprE" TargetMode="External"/><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D4D95D1-1142-E2F5-7690-C631046DA080}"/>
              </a:ext>
            </a:extLst>
          </p:cNvPr>
          <p:cNvSpPr/>
          <p:nvPr/>
        </p:nvSpPr>
        <p:spPr>
          <a:xfrm>
            <a:off x="895739" y="1670180"/>
            <a:ext cx="8192277" cy="3452326"/>
          </a:xfrm>
          <a:prstGeom prst="roundRect">
            <a:avLst/>
          </a:prstGeom>
          <a:solidFill>
            <a:schemeClr val="accent6">
              <a:lumMod val="60000"/>
              <a:lumOff val="4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1B4738C-55AA-DF8E-1ECF-5DD37C909285}"/>
              </a:ext>
            </a:extLst>
          </p:cNvPr>
          <p:cNvSpPr/>
          <p:nvPr/>
        </p:nvSpPr>
        <p:spPr>
          <a:xfrm>
            <a:off x="4236098" y="455167"/>
            <a:ext cx="3172409" cy="671804"/>
          </a:xfrm>
          <a:prstGeom prst="rect">
            <a:avLst/>
          </a:prstGeom>
          <a:solidFill>
            <a:schemeClr val="accent4">
              <a:lumMod val="60000"/>
              <a:lumOff val="4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9D0018D-6858-5935-4ABF-200AEBF299E0}"/>
              </a:ext>
            </a:extLst>
          </p:cNvPr>
          <p:cNvSpPr txBox="1"/>
          <p:nvPr/>
        </p:nvSpPr>
        <p:spPr>
          <a:xfrm>
            <a:off x="4572000" y="541974"/>
            <a:ext cx="2668555" cy="461665"/>
          </a:xfrm>
          <a:prstGeom prst="rect">
            <a:avLst/>
          </a:prstGeom>
          <a:noFill/>
        </p:spPr>
        <p:txBody>
          <a:bodyPr wrap="square" rtlCol="0">
            <a:spAutoFit/>
          </a:bodyPr>
          <a:lstStyle/>
          <a:p>
            <a:r>
              <a:rPr lang="en-US" sz="2400" b="1" u="sng" dirty="0"/>
              <a:t>STUDENT DETAILS</a:t>
            </a:r>
            <a:endParaRPr lang="en-IN" sz="2400" b="1" u="sng" dirty="0"/>
          </a:p>
        </p:txBody>
      </p:sp>
      <p:sp>
        <p:nvSpPr>
          <p:cNvPr id="4" name="TextBox 3">
            <a:extLst>
              <a:ext uri="{FF2B5EF4-FFF2-40B4-BE49-F238E27FC236}">
                <a16:creationId xmlns:a16="http://schemas.microsoft.com/office/drawing/2014/main" id="{4220743C-6F11-DDA0-106D-C14F564C4D9C}"/>
              </a:ext>
            </a:extLst>
          </p:cNvPr>
          <p:cNvSpPr txBox="1"/>
          <p:nvPr/>
        </p:nvSpPr>
        <p:spPr>
          <a:xfrm>
            <a:off x="1240971" y="1856792"/>
            <a:ext cx="7847045" cy="2862322"/>
          </a:xfrm>
          <a:prstGeom prst="rect">
            <a:avLst/>
          </a:prstGeom>
          <a:noFill/>
        </p:spPr>
        <p:txBody>
          <a:bodyPr wrap="square" rtlCol="0">
            <a:spAutoFit/>
          </a:bodyPr>
          <a:lstStyle/>
          <a:p>
            <a:r>
              <a:rPr lang="en-US" dirty="0"/>
              <a:t>1)NAME- </a:t>
            </a:r>
            <a:r>
              <a:rPr lang="en-US" i="1" dirty="0"/>
              <a:t>RUPAYAN SAHA</a:t>
            </a:r>
          </a:p>
          <a:p>
            <a:endParaRPr lang="en-US" dirty="0"/>
          </a:p>
          <a:p>
            <a:r>
              <a:rPr lang="en-US" dirty="0"/>
              <a:t>2)</a:t>
            </a:r>
            <a:r>
              <a:rPr lang="en-US" dirty="0" err="1"/>
              <a:t>SkillsBuild</a:t>
            </a:r>
            <a:r>
              <a:rPr lang="en-US" dirty="0"/>
              <a:t> Email ID- </a:t>
            </a:r>
            <a:r>
              <a:rPr lang="en-US" dirty="0">
                <a:hlinkClick r:id="rId2"/>
              </a:rPr>
              <a:t>12b19rupayansaha@gmail.com</a:t>
            </a:r>
            <a:endParaRPr lang="en-US" dirty="0"/>
          </a:p>
          <a:p>
            <a:endParaRPr lang="en-US" dirty="0"/>
          </a:p>
          <a:p>
            <a:r>
              <a:rPr lang="en-US" dirty="0"/>
              <a:t>3)COLLEGE NAME- </a:t>
            </a:r>
            <a:r>
              <a:rPr lang="en-US" i="1" dirty="0"/>
              <a:t>UNIVERSITY OF ENGINEERING AND MANGEMENT,KOLKATA</a:t>
            </a:r>
          </a:p>
          <a:p>
            <a:endParaRPr lang="en-US" dirty="0"/>
          </a:p>
          <a:p>
            <a:r>
              <a:rPr lang="en-US" dirty="0"/>
              <a:t>4)COLLEGE STATE- </a:t>
            </a:r>
            <a:r>
              <a:rPr lang="en-US" i="1" dirty="0"/>
              <a:t>WEST BENGAL</a:t>
            </a:r>
          </a:p>
          <a:p>
            <a:endParaRPr lang="en-US" dirty="0"/>
          </a:p>
          <a:p>
            <a:r>
              <a:rPr lang="en-US" dirty="0"/>
              <a:t>5)INTERNSHIP DOMAIN AND INTERSHIP START AND END DATE- ARTIFICIAL INTELLIGENCE ,  </a:t>
            </a:r>
            <a:r>
              <a:rPr lang="en-US"/>
              <a:t>18</a:t>
            </a:r>
            <a:r>
              <a:rPr lang="en-US" baseline="30000"/>
              <a:t>TH</a:t>
            </a:r>
            <a:r>
              <a:rPr lang="en-US"/>
              <a:t> AUGUST , 2023 - 30</a:t>
            </a:r>
            <a:r>
              <a:rPr lang="en-US" baseline="30000"/>
              <a:t>TH</a:t>
            </a:r>
            <a:r>
              <a:rPr lang="en-US"/>
              <a:t> SEPTEMBER, 2023</a:t>
            </a:r>
            <a:endParaRPr lang="en-IN" dirty="0"/>
          </a:p>
        </p:txBody>
      </p:sp>
      <p:pic>
        <p:nvPicPr>
          <p:cNvPr id="7" name="Picture 6">
            <a:extLst>
              <a:ext uri="{FF2B5EF4-FFF2-40B4-BE49-F238E27FC236}">
                <a16:creationId xmlns:a16="http://schemas.microsoft.com/office/drawing/2014/main" id="{BF588845-1479-281F-3890-6286434C2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1159" y="560236"/>
            <a:ext cx="2202025" cy="5299788"/>
          </a:xfrm>
          <a:prstGeom prst="ellipse">
            <a:avLst/>
          </a:prstGeom>
          <a:ln>
            <a:noFill/>
          </a:ln>
          <a:effectLst>
            <a:softEdge rad="112500"/>
          </a:effectLst>
        </p:spPr>
      </p:pic>
      <p:sp>
        <p:nvSpPr>
          <p:cNvPr id="8" name="Star: 5 Points 7">
            <a:extLst>
              <a:ext uri="{FF2B5EF4-FFF2-40B4-BE49-F238E27FC236}">
                <a16:creationId xmlns:a16="http://schemas.microsoft.com/office/drawing/2014/main" id="{1D99DF9B-ECC0-CE9D-68F4-BC0A49D6420D}"/>
              </a:ext>
            </a:extLst>
          </p:cNvPr>
          <p:cNvSpPr/>
          <p:nvPr/>
        </p:nvSpPr>
        <p:spPr>
          <a:xfrm>
            <a:off x="1240971" y="289249"/>
            <a:ext cx="1278294" cy="977539"/>
          </a:xfrm>
          <a:prstGeom prst="star5">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tar: 5 Points 8">
            <a:extLst>
              <a:ext uri="{FF2B5EF4-FFF2-40B4-BE49-F238E27FC236}">
                <a16:creationId xmlns:a16="http://schemas.microsoft.com/office/drawing/2014/main" id="{80CB0B79-D132-131B-2292-F9B1FF011B8D}"/>
              </a:ext>
            </a:extLst>
          </p:cNvPr>
          <p:cNvSpPr/>
          <p:nvPr/>
        </p:nvSpPr>
        <p:spPr>
          <a:xfrm>
            <a:off x="8416212" y="350097"/>
            <a:ext cx="1082351" cy="916691"/>
          </a:xfrm>
          <a:prstGeom prst="star5">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43570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ouble Wave 19">
            <a:extLst>
              <a:ext uri="{FF2B5EF4-FFF2-40B4-BE49-F238E27FC236}">
                <a16:creationId xmlns:a16="http://schemas.microsoft.com/office/drawing/2014/main" id="{6E45D7EF-D20A-1223-913C-A6E00F2E1E5A}"/>
              </a:ext>
            </a:extLst>
          </p:cNvPr>
          <p:cNvSpPr/>
          <p:nvPr/>
        </p:nvSpPr>
        <p:spPr>
          <a:xfrm>
            <a:off x="4572000" y="167951"/>
            <a:ext cx="2415704" cy="699826"/>
          </a:xfrm>
          <a:prstGeom prst="doubleWav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Double Wave 18">
            <a:extLst>
              <a:ext uri="{FF2B5EF4-FFF2-40B4-BE49-F238E27FC236}">
                <a16:creationId xmlns:a16="http://schemas.microsoft.com/office/drawing/2014/main" id="{6D9CB1E7-5A2F-A312-C6F7-4FA5511F8FF3}"/>
              </a:ext>
            </a:extLst>
          </p:cNvPr>
          <p:cNvSpPr/>
          <p:nvPr/>
        </p:nvSpPr>
        <p:spPr>
          <a:xfrm>
            <a:off x="4506686" y="167951"/>
            <a:ext cx="2481018" cy="584775"/>
          </a:xfrm>
          <a:prstGeom prst="double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A1094E8-5235-831E-7D52-5DCEA75CD601}"/>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5CC2BDA-F6B8-BE38-2E3E-3B20D15BA53D}"/>
              </a:ext>
            </a:extLst>
          </p:cNvPr>
          <p:cNvSpPr txBox="1"/>
          <p:nvPr/>
        </p:nvSpPr>
        <p:spPr>
          <a:xfrm>
            <a:off x="4337811" y="158536"/>
            <a:ext cx="2649893" cy="58477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3200" b="1" dirty="0"/>
              <a:t>MODELLING</a:t>
            </a:r>
            <a:endParaRPr lang="en-IN" sz="3200" b="1" dirty="0"/>
          </a:p>
        </p:txBody>
      </p:sp>
      <p:pic>
        <p:nvPicPr>
          <p:cNvPr id="5" name="Picture 4">
            <a:extLst>
              <a:ext uri="{FF2B5EF4-FFF2-40B4-BE49-F238E27FC236}">
                <a16:creationId xmlns:a16="http://schemas.microsoft.com/office/drawing/2014/main" id="{B7F09E3E-B519-1999-FD17-C1BC95FDE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97" y="937392"/>
            <a:ext cx="4231032" cy="3008593"/>
          </a:xfrm>
          <a:prstGeom prst="rect">
            <a:avLst/>
          </a:prstGeom>
        </p:spPr>
      </p:pic>
      <p:sp>
        <p:nvSpPr>
          <p:cNvPr id="6" name="TextBox 5">
            <a:extLst>
              <a:ext uri="{FF2B5EF4-FFF2-40B4-BE49-F238E27FC236}">
                <a16:creationId xmlns:a16="http://schemas.microsoft.com/office/drawing/2014/main" id="{74016206-402C-396C-B6A6-88892AAD964C}"/>
              </a:ext>
            </a:extLst>
          </p:cNvPr>
          <p:cNvSpPr txBox="1"/>
          <p:nvPr/>
        </p:nvSpPr>
        <p:spPr>
          <a:xfrm>
            <a:off x="625150" y="568060"/>
            <a:ext cx="2649893" cy="369332"/>
          </a:xfrm>
          <a:prstGeom prst="rect">
            <a:avLst/>
          </a:prstGeom>
          <a:noFill/>
        </p:spPr>
        <p:txBody>
          <a:bodyPr wrap="square" rtlCol="0">
            <a:spAutoFit/>
          </a:bodyPr>
          <a:lstStyle/>
          <a:p>
            <a:r>
              <a:rPr lang="en-US" b="1" i="1" u="sng" dirty="0"/>
              <a:t>RANDOM FOREST</a:t>
            </a:r>
            <a:endParaRPr lang="en-IN" b="1" i="1" u="sng" dirty="0"/>
          </a:p>
        </p:txBody>
      </p:sp>
      <p:pic>
        <p:nvPicPr>
          <p:cNvPr id="8" name="Picture 7">
            <a:extLst>
              <a:ext uri="{FF2B5EF4-FFF2-40B4-BE49-F238E27FC236}">
                <a16:creationId xmlns:a16="http://schemas.microsoft.com/office/drawing/2014/main" id="{6BD487CD-E4C5-75AF-9550-C189ACF01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935" y="867777"/>
            <a:ext cx="5059834" cy="3008593"/>
          </a:xfrm>
          <a:prstGeom prst="rect">
            <a:avLst/>
          </a:prstGeom>
        </p:spPr>
      </p:pic>
      <p:sp>
        <p:nvSpPr>
          <p:cNvPr id="9" name="TextBox 8">
            <a:extLst>
              <a:ext uri="{FF2B5EF4-FFF2-40B4-BE49-F238E27FC236}">
                <a16:creationId xmlns:a16="http://schemas.microsoft.com/office/drawing/2014/main" id="{5B4843CB-DA1F-A0CD-ADC2-BE9BC4F6AB40}"/>
              </a:ext>
            </a:extLst>
          </p:cNvPr>
          <p:cNvSpPr txBox="1"/>
          <p:nvPr/>
        </p:nvSpPr>
        <p:spPr>
          <a:xfrm>
            <a:off x="8962941" y="460338"/>
            <a:ext cx="2509935" cy="369332"/>
          </a:xfrm>
          <a:prstGeom prst="rect">
            <a:avLst/>
          </a:prstGeom>
          <a:noFill/>
        </p:spPr>
        <p:txBody>
          <a:bodyPr wrap="square" rtlCol="0">
            <a:spAutoFit/>
          </a:bodyPr>
          <a:lstStyle/>
          <a:p>
            <a:r>
              <a:rPr lang="en-US" b="1" i="1" u="sng" dirty="0"/>
              <a:t>NAIVE BAYES</a:t>
            </a:r>
            <a:endParaRPr lang="en-IN" b="1" i="1" u="sng" dirty="0"/>
          </a:p>
        </p:txBody>
      </p:sp>
      <p:pic>
        <p:nvPicPr>
          <p:cNvPr id="11" name="Picture 10">
            <a:extLst>
              <a:ext uri="{FF2B5EF4-FFF2-40B4-BE49-F238E27FC236}">
                <a16:creationId xmlns:a16="http://schemas.microsoft.com/office/drawing/2014/main" id="{819EBF4A-3EFF-992D-B39B-E79743B6F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97" y="4421846"/>
            <a:ext cx="4456303" cy="2343955"/>
          </a:xfrm>
          <a:prstGeom prst="rect">
            <a:avLst/>
          </a:prstGeom>
        </p:spPr>
      </p:pic>
      <p:sp>
        <p:nvSpPr>
          <p:cNvPr id="12" name="TextBox 11">
            <a:extLst>
              <a:ext uri="{FF2B5EF4-FFF2-40B4-BE49-F238E27FC236}">
                <a16:creationId xmlns:a16="http://schemas.microsoft.com/office/drawing/2014/main" id="{CCB006BD-8FC3-9F40-762F-D7D8545A4D36}"/>
              </a:ext>
            </a:extLst>
          </p:cNvPr>
          <p:cNvSpPr txBox="1"/>
          <p:nvPr/>
        </p:nvSpPr>
        <p:spPr>
          <a:xfrm>
            <a:off x="427199" y="4021712"/>
            <a:ext cx="3045793" cy="369332"/>
          </a:xfrm>
          <a:prstGeom prst="rect">
            <a:avLst/>
          </a:prstGeom>
          <a:noFill/>
        </p:spPr>
        <p:txBody>
          <a:bodyPr wrap="square" rtlCol="0">
            <a:spAutoFit/>
          </a:bodyPr>
          <a:lstStyle/>
          <a:p>
            <a:r>
              <a:rPr lang="en-US" b="1" i="1" u="sng" dirty="0"/>
              <a:t>SVM</a:t>
            </a:r>
            <a:endParaRPr lang="en-IN" b="1" i="1" u="sng" dirty="0"/>
          </a:p>
        </p:txBody>
      </p:sp>
      <p:pic>
        <p:nvPicPr>
          <p:cNvPr id="14" name="Picture 13">
            <a:extLst>
              <a:ext uri="{FF2B5EF4-FFF2-40B4-BE49-F238E27FC236}">
                <a16:creationId xmlns:a16="http://schemas.microsoft.com/office/drawing/2014/main" id="{747535D6-F3CE-B036-D7F2-18D1DDEC1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6469" y="4391043"/>
            <a:ext cx="5059834" cy="2378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4BBADC7D-718B-3587-64A9-3842050B9DEF}"/>
              </a:ext>
            </a:extLst>
          </p:cNvPr>
          <p:cNvSpPr txBox="1"/>
          <p:nvPr/>
        </p:nvSpPr>
        <p:spPr>
          <a:xfrm>
            <a:off x="7632441" y="3965236"/>
            <a:ext cx="3153747" cy="369332"/>
          </a:xfrm>
          <a:prstGeom prst="rect">
            <a:avLst/>
          </a:prstGeom>
          <a:noFill/>
        </p:spPr>
        <p:txBody>
          <a:bodyPr wrap="square" rtlCol="0">
            <a:spAutoFit/>
          </a:bodyPr>
          <a:lstStyle/>
          <a:p>
            <a:r>
              <a:rPr lang="en-US" b="1" i="1" u="sng" dirty="0"/>
              <a:t>PREDICTING THE TEST RESULTS</a:t>
            </a:r>
            <a:endParaRPr lang="en-IN" b="1" i="1" u="sng" dirty="0"/>
          </a:p>
        </p:txBody>
      </p:sp>
      <p:pic>
        <p:nvPicPr>
          <p:cNvPr id="17" name="Picture 16">
            <a:extLst>
              <a:ext uri="{FF2B5EF4-FFF2-40B4-BE49-F238E27FC236}">
                <a16:creationId xmlns:a16="http://schemas.microsoft.com/office/drawing/2014/main" id="{E25DDEAB-8417-FEB3-1DF1-70913318D3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2709" y="2127380"/>
            <a:ext cx="2564995" cy="220226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8" name="TextBox 17">
            <a:extLst>
              <a:ext uri="{FF2B5EF4-FFF2-40B4-BE49-F238E27FC236}">
                <a16:creationId xmlns:a16="http://schemas.microsoft.com/office/drawing/2014/main" id="{D3D373EB-243E-B725-3956-9D50A4E778F2}"/>
              </a:ext>
            </a:extLst>
          </p:cNvPr>
          <p:cNvSpPr txBox="1"/>
          <p:nvPr/>
        </p:nvSpPr>
        <p:spPr>
          <a:xfrm>
            <a:off x="4462426" y="1739471"/>
            <a:ext cx="2597509" cy="369332"/>
          </a:xfrm>
          <a:prstGeom prst="rect">
            <a:avLst/>
          </a:prstGeom>
          <a:noFill/>
        </p:spPr>
        <p:txBody>
          <a:bodyPr wrap="square" rtlCol="0">
            <a:spAutoFit/>
          </a:bodyPr>
          <a:lstStyle/>
          <a:p>
            <a:r>
              <a:rPr lang="en-US" b="1" i="1" u="sng" dirty="0"/>
              <a:t>CONFUSION MATRIX</a:t>
            </a:r>
            <a:endParaRPr lang="en-IN" b="1" i="1" u="sng" dirty="0"/>
          </a:p>
        </p:txBody>
      </p:sp>
    </p:spTree>
    <p:extLst>
      <p:ext uri="{BB962C8B-B14F-4D97-AF65-F5344CB8AC3E}">
        <p14:creationId xmlns:p14="http://schemas.microsoft.com/office/powerpoint/2010/main" val="3289068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One Rounded and One Snipped 11">
            <a:extLst>
              <a:ext uri="{FF2B5EF4-FFF2-40B4-BE49-F238E27FC236}">
                <a16:creationId xmlns:a16="http://schemas.microsoft.com/office/drawing/2014/main" id="{5B2E87BC-C9E9-6A9C-C63B-62F84F71CB2A}"/>
              </a:ext>
            </a:extLst>
          </p:cNvPr>
          <p:cNvSpPr/>
          <p:nvPr/>
        </p:nvSpPr>
        <p:spPr>
          <a:xfrm>
            <a:off x="202049" y="1786629"/>
            <a:ext cx="7308480" cy="3778898"/>
          </a:xfrm>
          <a:prstGeom prst="snip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1352550" y="216072"/>
            <a:ext cx="4833646" cy="1421928"/>
          </a:xfrm>
        </p:spPr>
        <p:txBody>
          <a:bodyPr/>
          <a:lstStyle/>
          <a:p>
            <a:pPr algn="ctr"/>
            <a:r>
              <a:rPr lang="en-US" sz="9600" u="sng" dirty="0">
                <a:solidFill>
                  <a:schemeClr val="bg1">
                    <a:lumMod val="85000"/>
                  </a:schemeClr>
                </a:solidFill>
                <a:latin typeface="Cambria" panose="02040503050406030204" pitchFamily="18" charset="0"/>
                <a:ea typeface="Cambria" panose="02040503050406030204" pitchFamily="18" charset="0"/>
              </a:rPr>
              <a:t>RESULT</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grpSp>
        <p:nvGrpSpPr>
          <p:cNvPr id="4" name="Group 3"/>
          <p:cNvGrpSpPr/>
          <p:nvPr/>
        </p:nvGrpSpPr>
        <p:grpSpPr>
          <a:xfrm>
            <a:off x="7380000" y="756000"/>
            <a:ext cx="6537245" cy="5825837"/>
            <a:chOff x="7380000" y="756000"/>
            <a:chExt cx="6537245" cy="5825837"/>
          </a:xfrm>
          <a:blipFill dpi="0" rotWithShape="0">
            <a:blip r:embed="rId2"/>
            <a:srcRect/>
            <a:stretch>
              <a:fillRect/>
            </a:stretch>
          </a:blipFill>
        </p:grpSpPr>
        <p:sp>
          <p:nvSpPr>
            <p:cNvPr id="3" name="Rectangle 2"/>
            <p:cNvSpPr/>
            <p:nvPr/>
          </p:nvSpPr>
          <p:spPr>
            <a:xfrm rot="18907793">
              <a:off x="7380000" y="756000"/>
              <a:ext cx="5254778" cy="176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rot="18907793">
              <a:off x="7799969" y="2774867"/>
              <a:ext cx="5958359" cy="1802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p:cNvSpPr/>
            <p:nvPr/>
          </p:nvSpPr>
          <p:spPr>
            <a:xfrm rot="18907793">
              <a:off x="8993553" y="4779414"/>
              <a:ext cx="4923692" cy="1802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9" name="TextBox 8"/>
          <p:cNvSpPr txBox="1"/>
          <p:nvPr/>
        </p:nvSpPr>
        <p:spPr>
          <a:xfrm>
            <a:off x="298938" y="1964853"/>
            <a:ext cx="6972904" cy="34778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results of sentiment analysis can vary in complexity, from simple positive/negative classification to more nuanced sentiment scores that measure the intensity of sentiment. The accuracy of sentiment analysis depends on the quality of the data and the sophistication of the algorithms used. The accuracy also helps us to understand customer feedback in a better way. The results of a restaurant review can vary widely depending on the individual's experience and their assessment of various aspects of the restaurant. It's important to keep in mind that restaurant reviews are subjective and reflect the personal preferences and experiences of the reviewer.</a:t>
            </a:r>
            <a:r>
              <a:rPr kumimoji="0" lang="en-US" sz="1800" b="0" i="0" u="none" strike="noStrike" kern="1200" cap="none" spc="0" normalizeH="0" baseline="0" noProof="0" dirty="0">
                <a:ln>
                  <a:noFill/>
                </a:ln>
                <a:solidFill>
                  <a:srgbClr val="000000"/>
                </a:solidFill>
                <a:effectLst/>
                <a:uLnTx/>
                <a:uFillTx/>
                <a:latin typeface="Arial"/>
                <a:ea typeface="+mn-ea"/>
                <a:cs typeface="+mn-cs"/>
              </a:rPr>
              <a:t> </a:t>
            </a:r>
            <a:endParaRPr kumimoji="0" lang="en-IN"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croll: Horizontal 20">
            <a:extLst>
              <a:ext uri="{FF2B5EF4-FFF2-40B4-BE49-F238E27FC236}">
                <a16:creationId xmlns:a16="http://schemas.microsoft.com/office/drawing/2014/main" id="{9BC48EB5-C486-359D-00AA-32A1E85C3B76}"/>
              </a:ext>
            </a:extLst>
          </p:cNvPr>
          <p:cNvSpPr/>
          <p:nvPr/>
        </p:nvSpPr>
        <p:spPr>
          <a:xfrm>
            <a:off x="1953684" y="2528596"/>
            <a:ext cx="5229384" cy="1054359"/>
          </a:xfrm>
          <a:prstGeom prst="horizontalScroll">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object 2"/>
          <p:cNvGrpSpPr/>
          <p:nvPr/>
        </p:nvGrpSpPr>
        <p:grpSpPr>
          <a:xfrm>
            <a:off x="8427191" y="1"/>
            <a:ext cx="3765127" cy="3823123"/>
            <a:chOff x="12640787" y="0"/>
            <a:chExt cx="5647690" cy="5734685"/>
          </a:xfrm>
        </p:grpSpPr>
        <p:sp>
          <p:nvSpPr>
            <p:cNvPr id="3" name="object 3"/>
            <p:cNvSpPr/>
            <p:nvPr/>
          </p:nvSpPr>
          <p:spPr>
            <a:xfrm>
              <a:off x="16373135"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sp>
        <p:nvSpPr>
          <p:cNvPr id="5" name="object 5"/>
          <p:cNvSpPr/>
          <p:nvPr/>
        </p:nvSpPr>
        <p:spPr>
          <a:xfrm>
            <a:off x="10041667" y="4450001"/>
            <a:ext cx="2150533" cy="2408343"/>
          </a:xfrm>
          <a:custGeom>
            <a:avLst/>
            <a:gdLst/>
            <a:ahLst/>
            <a:cxnLst/>
            <a:rect l="l" t="t" r="r" b="b"/>
            <a:pathLst>
              <a:path w="3225800" h="3612515">
                <a:moveTo>
                  <a:pt x="3225499" y="3611999"/>
                </a:moveTo>
                <a:lnTo>
                  <a:pt x="386687" y="3611999"/>
                </a:lnTo>
                <a:lnTo>
                  <a:pt x="0" y="3225462"/>
                </a:lnTo>
                <a:lnTo>
                  <a:pt x="3224211" y="0"/>
                </a:lnTo>
                <a:lnTo>
                  <a:pt x="3225499" y="1287"/>
                </a:lnTo>
                <a:lnTo>
                  <a:pt x="3225499" y="3611999"/>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nvGrpSpPr>
          <p:cNvPr id="6" name="object 6"/>
          <p:cNvGrpSpPr/>
          <p:nvPr/>
        </p:nvGrpSpPr>
        <p:grpSpPr>
          <a:xfrm>
            <a:off x="7736971" y="543747"/>
            <a:ext cx="4455160" cy="5882217"/>
            <a:chOff x="11605456" y="815620"/>
            <a:chExt cx="6682740" cy="8823325"/>
          </a:xfrm>
        </p:grpSpPr>
        <p:sp>
          <p:nvSpPr>
            <p:cNvPr id="7" name="object 7"/>
            <p:cNvSpPr/>
            <p:nvPr/>
          </p:nvSpPr>
          <p:spPr>
            <a:xfrm>
              <a:off x="15857502" y="815620"/>
              <a:ext cx="2430780" cy="2623185"/>
            </a:xfrm>
            <a:custGeom>
              <a:avLst/>
              <a:gdLst/>
              <a:ahLst/>
              <a:cxnLst/>
              <a:rect l="l" t="t" r="r" b="b"/>
              <a:pathLst>
                <a:path w="2430780" h="2623185">
                  <a:moveTo>
                    <a:pt x="194729" y="2622730"/>
                  </a:moveTo>
                  <a:lnTo>
                    <a:pt x="0" y="2430496"/>
                  </a:lnTo>
                  <a:lnTo>
                    <a:pt x="2430496" y="0"/>
                  </a:lnTo>
                  <a:lnTo>
                    <a:pt x="2430496" y="386963"/>
                  </a:lnTo>
                  <a:lnTo>
                    <a:pt x="194729" y="2622730"/>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pic>
          <p:nvPicPr>
            <p:cNvPr id="8" name="object 8"/>
            <p:cNvPicPr/>
            <p:nvPr/>
          </p:nvPicPr>
          <p:blipFill>
            <a:blip r:embed="rId2" cstate="print"/>
            <a:stretch>
              <a:fillRect/>
            </a:stretch>
          </p:blipFill>
          <p:spPr>
            <a:xfrm>
              <a:off x="11605456" y="3266261"/>
              <a:ext cx="6372127" cy="6372127"/>
            </a:xfrm>
            <a:prstGeom prst="rect">
              <a:avLst/>
            </a:prstGeom>
          </p:spPr>
        </p:pic>
      </p:grpSp>
      <p:sp>
        <p:nvSpPr>
          <p:cNvPr id="9" name="object 9"/>
          <p:cNvSpPr txBox="1">
            <a:spLocks noGrp="1"/>
          </p:cNvSpPr>
          <p:nvPr>
            <p:ph type="title"/>
          </p:nvPr>
        </p:nvSpPr>
        <p:spPr>
          <a:xfrm>
            <a:off x="4114564" y="340616"/>
            <a:ext cx="4312497" cy="439437"/>
          </a:xfrm>
          <a:prstGeom prst="rect">
            <a:avLst/>
          </a:prstGeom>
        </p:spPr>
        <p:txBody>
          <a:bodyPr vert="horz" wrap="square" lIns="0" tIns="8467" rIns="0" bIns="0" rtlCol="0">
            <a:spAutoFit/>
          </a:bodyPr>
          <a:lstStyle/>
          <a:p>
            <a:pPr marL="8467">
              <a:spcBef>
                <a:spcPts val="67"/>
              </a:spcBef>
            </a:pPr>
            <a:r>
              <a:rPr lang="en-US" sz="2800" b="1" spc="-10" dirty="0">
                <a:latin typeface="Georgia"/>
                <a:cs typeface="Georgia"/>
              </a:rPr>
              <a:t>LINKS</a:t>
            </a:r>
            <a:endParaRPr sz="2800" b="1" dirty="0">
              <a:latin typeface="Georgia"/>
              <a:cs typeface="Georgia"/>
            </a:endParaRPr>
          </a:p>
        </p:txBody>
      </p:sp>
      <p:grpSp>
        <p:nvGrpSpPr>
          <p:cNvPr id="14" name="object 14"/>
          <p:cNvGrpSpPr/>
          <p:nvPr/>
        </p:nvGrpSpPr>
        <p:grpSpPr>
          <a:xfrm>
            <a:off x="1" y="457371"/>
            <a:ext cx="2575983" cy="6400800"/>
            <a:chOff x="0" y="686057"/>
            <a:chExt cx="3863975" cy="9601200"/>
          </a:xfrm>
        </p:grpSpPr>
        <p:sp>
          <p:nvSpPr>
            <p:cNvPr id="15" name="object 15"/>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16" name="object 16"/>
            <p:cNvSpPr/>
            <p:nvPr/>
          </p:nvSpPr>
          <p:spPr>
            <a:xfrm>
              <a:off x="0" y="6216954"/>
              <a:ext cx="3863975" cy="4070350"/>
            </a:xfrm>
            <a:custGeom>
              <a:avLst/>
              <a:gdLst/>
              <a:ahLst/>
              <a:cxnLst/>
              <a:rect l="l" t="t" r="r" b="b"/>
              <a:pathLst>
                <a:path w="3863975" h="4070350">
                  <a:moveTo>
                    <a:pt x="3018028" y="4070045"/>
                  </a:moveTo>
                  <a:lnTo>
                    <a:pt x="0" y="4070045"/>
                  </a:lnTo>
                  <a:lnTo>
                    <a:pt x="0" y="639648"/>
                  </a:lnTo>
                  <a:lnTo>
                    <a:pt x="639648" y="0"/>
                  </a:lnTo>
                  <a:lnTo>
                    <a:pt x="3863861" y="3224212"/>
                  </a:lnTo>
                  <a:lnTo>
                    <a:pt x="3018028" y="4070045"/>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sp>
        <p:nvSpPr>
          <p:cNvPr id="17" name="TextBox 16">
            <a:extLst>
              <a:ext uri="{FF2B5EF4-FFF2-40B4-BE49-F238E27FC236}">
                <a16:creationId xmlns:a16="http://schemas.microsoft.com/office/drawing/2014/main" id="{60C5245A-A854-017C-7D55-4E00287D17C3}"/>
              </a:ext>
            </a:extLst>
          </p:cNvPr>
          <p:cNvSpPr txBox="1"/>
          <p:nvPr/>
        </p:nvSpPr>
        <p:spPr>
          <a:xfrm>
            <a:off x="2471844" y="2706724"/>
            <a:ext cx="4711224" cy="646331"/>
          </a:xfrm>
          <a:prstGeom prst="rect">
            <a:avLst/>
          </a:prstGeom>
          <a:noFill/>
        </p:spPr>
        <p:txBody>
          <a:bodyPr wrap="square" rtlCol="0">
            <a:spAutoFit/>
          </a:bodyPr>
          <a:lstStyle/>
          <a:p>
            <a:r>
              <a:rPr lang="en-IN" dirty="0">
                <a:solidFill>
                  <a:schemeClr val="accent3"/>
                </a:solidFill>
                <a:hlinkClick r:id="rId3">
                  <a:extLst>
                    <a:ext uri="{A12FA001-AC4F-418D-AE19-62706E023703}">
                      <ahyp:hlinkClr xmlns:ahyp="http://schemas.microsoft.com/office/drawing/2018/hyperlinkcolor" val="tx"/>
                    </a:ext>
                  </a:extLst>
                </a:hlinkClick>
              </a:rPr>
              <a:t>https://colab.research.google.com/drive/1H3-XTcnfLWssruy0kKENFH6izhWnvprE</a:t>
            </a:r>
            <a:endParaRPr lang="en-IN" dirty="0">
              <a:solidFill>
                <a:schemeClr val="accent3"/>
              </a:solidFill>
            </a:endParaRPr>
          </a:p>
        </p:txBody>
      </p:sp>
      <p:sp>
        <p:nvSpPr>
          <p:cNvPr id="18" name="TextBox 17">
            <a:extLst>
              <a:ext uri="{FF2B5EF4-FFF2-40B4-BE49-F238E27FC236}">
                <a16:creationId xmlns:a16="http://schemas.microsoft.com/office/drawing/2014/main" id="{A3DD84DA-76D7-F926-5E65-29B3A6B10978}"/>
              </a:ext>
            </a:extLst>
          </p:cNvPr>
          <p:cNvSpPr txBox="1"/>
          <p:nvPr/>
        </p:nvSpPr>
        <p:spPr>
          <a:xfrm>
            <a:off x="2536689" y="1188218"/>
            <a:ext cx="2653745" cy="370604"/>
          </a:xfrm>
          <a:prstGeom prst="rect">
            <a:avLst/>
          </a:prstGeom>
          <a:noFill/>
        </p:spPr>
        <p:txBody>
          <a:bodyPr wrap="square" rtlCol="0">
            <a:spAutoFit/>
          </a:bodyPr>
          <a:lstStyle/>
          <a:p>
            <a:r>
              <a:rPr lang="en-US" b="1" i="1" dirty="0">
                <a:solidFill>
                  <a:schemeClr val="accent4">
                    <a:lumMod val="20000"/>
                    <a:lumOff val="80000"/>
                  </a:schemeClr>
                </a:solidFill>
              </a:rPr>
              <a:t>Project Source code </a:t>
            </a:r>
            <a:r>
              <a:rPr lang="en-US" i="1" dirty="0">
                <a:solidFill>
                  <a:schemeClr val="accent4">
                    <a:lumMod val="20000"/>
                    <a:lumOff val="80000"/>
                  </a:schemeClr>
                </a:solidFill>
              </a:rPr>
              <a:t>:</a:t>
            </a:r>
            <a:endParaRPr lang="en-IN" i="1" dirty="0">
              <a:solidFill>
                <a:schemeClr val="accent4">
                  <a:lumMod val="20000"/>
                  <a:lumOff val="80000"/>
                </a:schemeClr>
              </a:solidFill>
            </a:endParaRPr>
          </a:p>
        </p:txBody>
      </p:sp>
      <p:sp>
        <p:nvSpPr>
          <p:cNvPr id="19" name="Arrow: Down 18">
            <a:extLst>
              <a:ext uri="{FF2B5EF4-FFF2-40B4-BE49-F238E27FC236}">
                <a16:creationId xmlns:a16="http://schemas.microsoft.com/office/drawing/2014/main" id="{13575322-5FE8-D9D2-2319-071BE7BC199D}"/>
              </a:ext>
            </a:extLst>
          </p:cNvPr>
          <p:cNvSpPr/>
          <p:nvPr/>
        </p:nvSpPr>
        <p:spPr>
          <a:xfrm>
            <a:off x="3213495" y="1683837"/>
            <a:ext cx="968356" cy="7270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0D4C2-E8E9-376C-1DDA-BA8D93A7C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10547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4C594C-5659-6C61-C6B4-791475296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Tree>
    <p:extLst>
      <p:ext uri="{BB962C8B-B14F-4D97-AF65-F5344CB8AC3E}">
        <p14:creationId xmlns:p14="http://schemas.microsoft.com/office/powerpoint/2010/main" val="40047930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1A299F-D265-65B3-0C97-FC27ACC2A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Tree>
    <p:extLst>
      <p:ext uri="{BB962C8B-B14F-4D97-AF65-F5344CB8AC3E}">
        <p14:creationId xmlns:p14="http://schemas.microsoft.com/office/powerpoint/2010/main" val="4827926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46456-90B4-78AF-291A-0988DC09C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5907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Snipped 8">
            <a:extLst>
              <a:ext uri="{FF2B5EF4-FFF2-40B4-BE49-F238E27FC236}">
                <a16:creationId xmlns:a16="http://schemas.microsoft.com/office/drawing/2014/main" id="{2A1AC919-489E-355A-369A-D9D6F051D25C}"/>
              </a:ext>
            </a:extLst>
          </p:cNvPr>
          <p:cNvSpPr/>
          <p:nvPr/>
        </p:nvSpPr>
        <p:spPr>
          <a:xfrm>
            <a:off x="108164" y="2469138"/>
            <a:ext cx="6094618" cy="4101931"/>
          </a:xfrm>
          <a:prstGeom prst="snip1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txBox="1"/>
          <p:nvPr/>
        </p:nvSpPr>
        <p:spPr>
          <a:xfrm>
            <a:off x="1911237" y="286931"/>
            <a:ext cx="5253143" cy="1719724"/>
          </a:xfrm>
          <a:prstGeom prst="rect">
            <a:avLst/>
          </a:prstGeom>
        </p:spPr>
        <p:txBody>
          <a:bodyPr vert="horz" wrap="square" lIns="0" tIns="118957" rIns="0" bIns="0" rtlCol="0">
            <a:spAutoFit/>
          </a:bodyPr>
          <a:lstStyle/>
          <a:p>
            <a:pPr marL="8467" marR="3387" defTabSz="609630">
              <a:lnSpc>
                <a:spcPts val="4347"/>
              </a:lnSpc>
              <a:spcBef>
                <a:spcPts val="937"/>
              </a:spcBef>
            </a:pPr>
            <a:r>
              <a:rPr sz="2000" b="1" spc="-73" dirty="0">
                <a:solidFill>
                  <a:srgbClr val="FFFFFF"/>
                </a:solidFill>
                <a:latin typeface="Georgia"/>
                <a:cs typeface="Georgia"/>
              </a:rPr>
              <a:t>Unveiling </a:t>
            </a:r>
            <a:r>
              <a:rPr sz="2000" b="1" spc="60" dirty="0">
                <a:solidFill>
                  <a:srgbClr val="FFFFFF"/>
                </a:solidFill>
                <a:latin typeface="Georgia"/>
                <a:cs typeface="Georgia"/>
              </a:rPr>
              <a:t>the </a:t>
            </a:r>
            <a:r>
              <a:rPr sz="2000" b="1" spc="63" dirty="0">
                <a:solidFill>
                  <a:srgbClr val="FFFFFF"/>
                </a:solidFill>
                <a:latin typeface="Georgia"/>
                <a:cs typeface="Georgia"/>
              </a:rPr>
              <a:t> </a:t>
            </a:r>
            <a:r>
              <a:rPr sz="2000" b="1" spc="-7" dirty="0">
                <a:solidFill>
                  <a:srgbClr val="FFFFFF"/>
                </a:solidFill>
                <a:latin typeface="Georgia"/>
                <a:cs typeface="Georgia"/>
              </a:rPr>
              <a:t>Sentiment:</a:t>
            </a:r>
            <a:r>
              <a:rPr sz="2000" b="1" spc="-133" dirty="0">
                <a:solidFill>
                  <a:srgbClr val="FFFFFF"/>
                </a:solidFill>
                <a:latin typeface="Georgia"/>
                <a:cs typeface="Georgia"/>
              </a:rPr>
              <a:t> </a:t>
            </a:r>
            <a:r>
              <a:rPr sz="2000" b="1" spc="17" dirty="0">
                <a:solidFill>
                  <a:srgbClr val="FFFFFF"/>
                </a:solidFill>
                <a:latin typeface="Georgia"/>
                <a:cs typeface="Georgia"/>
              </a:rPr>
              <a:t>Analyzing </a:t>
            </a:r>
            <a:r>
              <a:rPr sz="2000" b="1" spc="-1037" dirty="0">
                <a:solidFill>
                  <a:srgbClr val="FFFFFF"/>
                </a:solidFill>
                <a:latin typeface="Georgia"/>
                <a:cs typeface="Georgia"/>
              </a:rPr>
              <a:t> </a:t>
            </a:r>
            <a:r>
              <a:rPr sz="2000" b="1" spc="-7" dirty="0">
                <a:solidFill>
                  <a:srgbClr val="FFFFFF"/>
                </a:solidFill>
                <a:latin typeface="Georgia"/>
                <a:cs typeface="Georgia"/>
              </a:rPr>
              <a:t>Restaurant </a:t>
            </a:r>
            <a:r>
              <a:rPr sz="2000" b="1" spc="7" dirty="0">
                <a:solidFill>
                  <a:srgbClr val="FFFFFF"/>
                </a:solidFill>
                <a:latin typeface="Georgia"/>
                <a:cs typeface="Georgia"/>
              </a:rPr>
              <a:t>Reviews </a:t>
            </a:r>
            <a:r>
              <a:rPr sz="2000" b="1" spc="10" dirty="0">
                <a:solidFill>
                  <a:srgbClr val="FFFFFF"/>
                </a:solidFill>
                <a:latin typeface="Georgia"/>
                <a:cs typeface="Georgia"/>
              </a:rPr>
              <a:t> </a:t>
            </a:r>
            <a:r>
              <a:rPr sz="2000" b="1" spc="67" dirty="0">
                <a:solidFill>
                  <a:srgbClr val="FFFFFF"/>
                </a:solidFill>
                <a:latin typeface="Georgia"/>
                <a:cs typeface="Georgia"/>
              </a:rPr>
              <a:t>for </a:t>
            </a:r>
            <a:r>
              <a:rPr sz="2000" b="1" spc="-27" dirty="0">
                <a:solidFill>
                  <a:srgbClr val="FFFFFF"/>
                </a:solidFill>
                <a:latin typeface="Georgia"/>
                <a:cs typeface="Georgia"/>
              </a:rPr>
              <a:t>Enhanced </a:t>
            </a:r>
            <a:r>
              <a:rPr sz="2000" b="1" spc="-23" dirty="0">
                <a:solidFill>
                  <a:srgbClr val="FFFFFF"/>
                </a:solidFill>
                <a:latin typeface="Georgia"/>
                <a:cs typeface="Georgia"/>
              </a:rPr>
              <a:t> </a:t>
            </a:r>
            <a:r>
              <a:rPr sz="2000" b="1" spc="13" dirty="0">
                <a:solidFill>
                  <a:srgbClr val="FFFFFF"/>
                </a:solidFill>
                <a:latin typeface="Georgia"/>
                <a:cs typeface="Georgia"/>
              </a:rPr>
              <a:t>Customer</a:t>
            </a:r>
            <a:r>
              <a:rPr sz="2000" b="1" spc="-107" dirty="0">
                <a:solidFill>
                  <a:srgbClr val="FFFFFF"/>
                </a:solidFill>
                <a:latin typeface="Georgia"/>
                <a:cs typeface="Georgia"/>
              </a:rPr>
              <a:t> </a:t>
            </a:r>
            <a:r>
              <a:rPr sz="2000" b="1" spc="-50" dirty="0">
                <a:solidFill>
                  <a:srgbClr val="FFFFFF"/>
                </a:solidFill>
                <a:latin typeface="Georgia"/>
                <a:cs typeface="Georgia"/>
              </a:rPr>
              <a:t>Insight</a:t>
            </a:r>
            <a:endParaRPr sz="2000" b="1" dirty="0">
              <a:solidFill>
                <a:prstClr val="black"/>
              </a:solidFill>
              <a:latin typeface="Georgia"/>
              <a:cs typeface="Georgia"/>
            </a:endParaRPr>
          </a:p>
        </p:txBody>
      </p:sp>
      <p:grpSp>
        <p:nvGrpSpPr>
          <p:cNvPr id="3" name="object 3"/>
          <p:cNvGrpSpPr/>
          <p:nvPr/>
        </p:nvGrpSpPr>
        <p:grpSpPr>
          <a:xfrm>
            <a:off x="6202782" y="0"/>
            <a:ext cx="6096000" cy="6254327"/>
            <a:chOff x="9144511" y="0"/>
            <a:chExt cx="9144000" cy="9381490"/>
          </a:xfrm>
        </p:grpSpPr>
        <p:pic>
          <p:nvPicPr>
            <p:cNvPr id="4" name="object 4"/>
            <p:cNvPicPr/>
            <p:nvPr/>
          </p:nvPicPr>
          <p:blipFill>
            <a:blip r:embed="rId2" cstate="print"/>
            <a:stretch>
              <a:fillRect/>
            </a:stretch>
          </p:blipFill>
          <p:spPr>
            <a:xfrm>
              <a:off x="9144511" y="4056564"/>
              <a:ext cx="5324392" cy="5324394"/>
            </a:xfrm>
            <a:prstGeom prst="rect">
              <a:avLst/>
            </a:prstGeom>
          </p:spPr>
        </p:pic>
        <p:pic>
          <p:nvPicPr>
            <p:cNvPr id="5" name="object 5"/>
            <p:cNvPicPr/>
            <p:nvPr/>
          </p:nvPicPr>
          <p:blipFill>
            <a:blip r:embed="rId3" cstate="print"/>
            <a:stretch>
              <a:fillRect/>
            </a:stretch>
          </p:blipFill>
          <p:spPr>
            <a:xfrm>
              <a:off x="11809715" y="0"/>
              <a:ext cx="6478283" cy="7407413"/>
            </a:xfrm>
            <a:prstGeom prst="rect">
              <a:avLst/>
            </a:prstGeom>
          </p:spPr>
        </p:pic>
      </p:grpSp>
      <p:sp>
        <p:nvSpPr>
          <p:cNvPr id="6" name="TextBox 5">
            <a:extLst>
              <a:ext uri="{FF2B5EF4-FFF2-40B4-BE49-F238E27FC236}">
                <a16:creationId xmlns:a16="http://schemas.microsoft.com/office/drawing/2014/main" id="{768A8994-EBF9-1763-4004-155C14EE090E}"/>
              </a:ext>
            </a:extLst>
          </p:cNvPr>
          <p:cNvSpPr txBox="1"/>
          <p:nvPr/>
        </p:nvSpPr>
        <p:spPr>
          <a:xfrm>
            <a:off x="355426" y="2493811"/>
            <a:ext cx="5386533" cy="4247317"/>
          </a:xfrm>
          <a:prstGeom prst="rect">
            <a:avLst/>
          </a:prstGeom>
          <a:noFill/>
        </p:spPr>
        <p:txBody>
          <a:bodyPr wrap="square" rtlCol="0">
            <a:spAutoFit/>
          </a:bodyPr>
          <a:lstStyle/>
          <a:p>
            <a:r>
              <a:rPr lang="en-US" dirty="0">
                <a:solidFill>
                  <a:schemeClr val="tx2">
                    <a:lumMod val="20000"/>
                    <a:lumOff val="80000"/>
                  </a:schemeClr>
                </a:solidFill>
                <a:effectLst/>
              </a:rPr>
              <a:t>1) The rise of social media and online review platforms has given consumers unprecedented power to share their opinions about products and services. In the restaurant industry, this has resulted in a flood of user-generated reviews that can make or break a business. However, manually sifting through thousands of reviews to gauge customer sentiment is a daunting task for restaurant owners and managers.</a:t>
            </a:r>
            <a:endParaRPr lang="en-US" dirty="0">
              <a:solidFill>
                <a:schemeClr val="tx2">
                  <a:lumMod val="20000"/>
                  <a:lumOff val="80000"/>
                </a:schemeClr>
              </a:solidFill>
            </a:endParaRPr>
          </a:p>
          <a:p>
            <a:r>
              <a:rPr lang="en-US" dirty="0">
                <a:solidFill>
                  <a:schemeClr val="tx2">
                    <a:lumMod val="20000"/>
                    <a:lumOff val="80000"/>
                  </a:schemeClr>
                </a:solidFill>
                <a:effectLst/>
              </a:rPr>
              <a:t>2) This project aims to solve this problem by developing a sentiment analysis tool that can automatically classify restaurant reviews as positive, negative, or neutral. By providing actionable insights into customer sentiment, this tool will empower restaurant owners to make data-driven decisions that improve their businesses.</a:t>
            </a:r>
            <a:endParaRPr lang="en-US" dirty="0">
              <a:solidFill>
                <a:schemeClr val="tx2">
                  <a:lumMod val="20000"/>
                  <a:lumOff val="80000"/>
                </a:schemeClr>
              </a:solidFill>
            </a:endParaRPr>
          </a:p>
          <a:p>
            <a:endParaRPr lang="en-IN" dirty="0"/>
          </a:p>
        </p:txBody>
      </p:sp>
      <p:sp>
        <p:nvSpPr>
          <p:cNvPr id="7" name="TextBox 6">
            <a:extLst>
              <a:ext uri="{FF2B5EF4-FFF2-40B4-BE49-F238E27FC236}">
                <a16:creationId xmlns:a16="http://schemas.microsoft.com/office/drawing/2014/main" id="{BC976D8D-B859-3874-6D7F-99442B90AD21}"/>
              </a:ext>
            </a:extLst>
          </p:cNvPr>
          <p:cNvSpPr txBox="1"/>
          <p:nvPr/>
        </p:nvSpPr>
        <p:spPr>
          <a:xfrm>
            <a:off x="65314" y="2006655"/>
            <a:ext cx="2621902" cy="369332"/>
          </a:xfrm>
          <a:prstGeom prst="rect">
            <a:avLst/>
          </a:prstGeom>
          <a:noFill/>
        </p:spPr>
        <p:txBody>
          <a:bodyPr wrap="square" rtlCol="0">
            <a:spAutoFit/>
          </a:bodyPr>
          <a:lstStyle/>
          <a:p>
            <a:r>
              <a:rPr lang="en-US" dirty="0">
                <a:solidFill>
                  <a:schemeClr val="accent6"/>
                </a:solidFill>
              </a:rPr>
              <a:t>PROBLEM STATEMENT -</a:t>
            </a:r>
            <a:endParaRPr lang="en-IN" dirty="0">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Rectangle with Corners Rounded 4">
            <a:extLst>
              <a:ext uri="{FF2B5EF4-FFF2-40B4-BE49-F238E27FC236}">
                <a16:creationId xmlns:a16="http://schemas.microsoft.com/office/drawing/2014/main" id="{AE259BC2-E963-BA75-A3BC-69C4A892BE63}"/>
              </a:ext>
            </a:extLst>
          </p:cNvPr>
          <p:cNvSpPr/>
          <p:nvPr/>
        </p:nvSpPr>
        <p:spPr>
          <a:xfrm>
            <a:off x="503853" y="1520890"/>
            <a:ext cx="4683966" cy="3340359"/>
          </a:xfrm>
          <a:prstGeom prst="wedgeRoundRectCallou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D7A9C964-5272-7083-B47D-8314BA73711B}"/>
              </a:ext>
            </a:extLst>
          </p:cNvPr>
          <p:cNvSpPr txBox="1"/>
          <p:nvPr/>
        </p:nvSpPr>
        <p:spPr>
          <a:xfrm>
            <a:off x="578498" y="1614195"/>
            <a:ext cx="4683966" cy="3170099"/>
          </a:xfrm>
          <a:prstGeom prst="rect">
            <a:avLst/>
          </a:prstGeom>
          <a:noFill/>
        </p:spPr>
        <p:txBody>
          <a:bodyPr wrap="square" rtlCol="0">
            <a:spAutoFit/>
          </a:bodyPr>
          <a:lstStyle/>
          <a:p>
            <a:r>
              <a:rPr lang="en-US" sz="2000" dirty="0">
                <a:solidFill>
                  <a:schemeClr val="bg2">
                    <a:lumMod val="75000"/>
                  </a:schemeClr>
                </a:solidFill>
                <a:effectLst/>
              </a:rPr>
              <a:t>In this presentation, we will cover the following topics:</a:t>
            </a:r>
            <a:endParaRPr lang="en-US" sz="2000" dirty="0">
              <a:solidFill>
                <a:schemeClr val="bg2">
                  <a:lumMod val="75000"/>
                </a:schemeClr>
              </a:solidFill>
            </a:endParaRPr>
          </a:p>
          <a:p>
            <a:r>
              <a:rPr lang="en-US" sz="2000" dirty="0">
                <a:solidFill>
                  <a:schemeClr val="bg2">
                    <a:lumMod val="75000"/>
                  </a:schemeClr>
                </a:solidFill>
                <a:effectLst/>
              </a:rPr>
              <a:t>- The problem statement of sentimental analysis of restaurant reviews.</a:t>
            </a:r>
            <a:endParaRPr lang="en-US" sz="2000" dirty="0">
              <a:solidFill>
                <a:schemeClr val="bg2">
                  <a:lumMod val="75000"/>
                </a:schemeClr>
              </a:solidFill>
            </a:endParaRPr>
          </a:p>
          <a:p>
            <a:r>
              <a:rPr lang="en-US" sz="2000" dirty="0">
                <a:solidFill>
                  <a:schemeClr val="bg2">
                    <a:lumMod val="75000"/>
                  </a:schemeClr>
                </a:solidFill>
                <a:effectLst/>
              </a:rPr>
              <a:t>- An overview of the project and its goals</a:t>
            </a:r>
            <a:endParaRPr lang="en-US" sz="2000" dirty="0">
              <a:solidFill>
                <a:schemeClr val="bg2">
                  <a:lumMod val="75000"/>
                </a:schemeClr>
              </a:solidFill>
            </a:endParaRPr>
          </a:p>
          <a:p>
            <a:r>
              <a:rPr lang="en-US" sz="2000" dirty="0">
                <a:solidFill>
                  <a:schemeClr val="bg2">
                    <a:lumMod val="75000"/>
                  </a:schemeClr>
                </a:solidFill>
                <a:effectLst/>
              </a:rPr>
              <a:t>- Identification of the end users of this project.</a:t>
            </a:r>
            <a:endParaRPr lang="en-US" sz="2000" dirty="0">
              <a:solidFill>
                <a:schemeClr val="bg2">
                  <a:lumMod val="75000"/>
                </a:schemeClr>
              </a:solidFill>
            </a:endParaRPr>
          </a:p>
          <a:p>
            <a:r>
              <a:rPr lang="en-US" sz="2000" dirty="0">
                <a:solidFill>
                  <a:schemeClr val="bg2">
                    <a:lumMod val="75000"/>
                  </a:schemeClr>
                </a:solidFill>
                <a:effectLst/>
              </a:rPr>
              <a:t>- Our solution and its value proposition.</a:t>
            </a:r>
            <a:endParaRPr lang="en-US" sz="2000" dirty="0">
              <a:solidFill>
                <a:schemeClr val="bg2">
                  <a:lumMod val="75000"/>
                </a:schemeClr>
              </a:solidFill>
            </a:endParaRPr>
          </a:p>
          <a:p>
            <a:r>
              <a:rPr lang="en-US" sz="2000" dirty="0">
                <a:solidFill>
                  <a:schemeClr val="bg2">
                    <a:lumMod val="75000"/>
                  </a:schemeClr>
                </a:solidFill>
                <a:effectLst/>
              </a:rPr>
              <a:t>- How we customized the project to make it our own.</a:t>
            </a:r>
            <a:endParaRPr lang="en-US" sz="2000" dirty="0">
              <a:solidFill>
                <a:schemeClr val="bg2">
                  <a:lumMod val="75000"/>
                </a:schemeClr>
              </a:solidFill>
            </a:endParaRPr>
          </a:p>
        </p:txBody>
      </p:sp>
      <p:sp>
        <p:nvSpPr>
          <p:cNvPr id="3" name="TextBox 2">
            <a:extLst>
              <a:ext uri="{FF2B5EF4-FFF2-40B4-BE49-F238E27FC236}">
                <a16:creationId xmlns:a16="http://schemas.microsoft.com/office/drawing/2014/main" id="{1F23A243-8002-1F37-93ED-0AFE7D7C5007}"/>
              </a:ext>
            </a:extLst>
          </p:cNvPr>
          <p:cNvSpPr txBox="1"/>
          <p:nvPr/>
        </p:nvSpPr>
        <p:spPr>
          <a:xfrm>
            <a:off x="2043404" y="419878"/>
            <a:ext cx="1754155" cy="584775"/>
          </a:xfrm>
          <a:prstGeom prst="rect">
            <a:avLst/>
          </a:prstGeom>
          <a:noFill/>
        </p:spPr>
        <p:txBody>
          <a:bodyPr wrap="square" rtlCol="0">
            <a:spAutoFit/>
          </a:bodyPr>
          <a:lstStyle/>
          <a:p>
            <a:r>
              <a:rPr lang="en-US" sz="3200" b="1" dirty="0">
                <a:solidFill>
                  <a:schemeClr val="accent6">
                    <a:lumMod val="75000"/>
                  </a:schemeClr>
                </a:solidFill>
              </a:rPr>
              <a:t>AGENDA</a:t>
            </a:r>
            <a:endParaRPr lang="en-IN" sz="3200" b="1" dirty="0">
              <a:solidFill>
                <a:schemeClr val="accent6">
                  <a:lumMod val="75000"/>
                </a:schemeClr>
              </a:solidFill>
            </a:endParaRPr>
          </a:p>
        </p:txBody>
      </p:sp>
      <p:pic>
        <p:nvPicPr>
          <p:cNvPr id="12" name="Picture 11">
            <a:extLst>
              <a:ext uri="{FF2B5EF4-FFF2-40B4-BE49-F238E27FC236}">
                <a16:creationId xmlns:a16="http://schemas.microsoft.com/office/drawing/2014/main" id="{B1CD2D1B-B007-1CAB-038A-E2FCDEB01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794" y="242596"/>
            <a:ext cx="4683965" cy="42822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095142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hought Bubble: Cloud 20">
            <a:extLst>
              <a:ext uri="{FF2B5EF4-FFF2-40B4-BE49-F238E27FC236}">
                <a16:creationId xmlns:a16="http://schemas.microsoft.com/office/drawing/2014/main" id="{ED8F75A4-0B3C-C114-A4B6-F128D974FB65}"/>
              </a:ext>
            </a:extLst>
          </p:cNvPr>
          <p:cNvSpPr/>
          <p:nvPr/>
        </p:nvSpPr>
        <p:spPr>
          <a:xfrm>
            <a:off x="1195088" y="821094"/>
            <a:ext cx="7371184" cy="6036906"/>
          </a:xfrm>
          <a:prstGeom prst="cloudCallou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object 2"/>
          <p:cNvGrpSpPr/>
          <p:nvPr/>
        </p:nvGrpSpPr>
        <p:grpSpPr>
          <a:xfrm>
            <a:off x="8427191" y="1"/>
            <a:ext cx="3765127" cy="3823123"/>
            <a:chOff x="12640787" y="0"/>
            <a:chExt cx="5647690" cy="5734685"/>
          </a:xfrm>
        </p:grpSpPr>
        <p:sp>
          <p:nvSpPr>
            <p:cNvPr id="3" name="object 3"/>
            <p:cNvSpPr/>
            <p:nvPr/>
          </p:nvSpPr>
          <p:spPr>
            <a:xfrm>
              <a:off x="16373135"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sp>
        <p:nvSpPr>
          <p:cNvPr id="5" name="object 5"/>
          <p:cNvSpPr/>
          <p:nvPr/>
        </p:nvSpPr>
        <p:spPr>
          <a:xfrm>
            <a:off x="10041667" y="4450001"/>
            <a:ext cx="2150533" cy="2408343"/>
          </a:xfrm>
          <a:custGeom>
            <a:avLst/>
            <a:gdLst/>
            <a:ahLst/>
            <a:cxnLst/>
            <a:rect l="l" t="t" r="r" b="b"/>
            <a:pathLst>
              <a:path w="3225800" h="3612515">
                <a:moveTo>
                  <a:pt x="3225499" y="3611999"/>
                </a:moveTo>
                <a:lnTo>
                  <a:pt x="386687" y="3611999"/>
                </a:lnTo>
                <a:lnTo>
                  <a:pt x="0" y="3225462"/>
                </a:lnTo>
                <a:lnTo>
                  <a:pt x="3224211" y="0"/>
                </a:lnTo>
                <a:lnTo>
                  <a:pt x="3225499" y="1287"/>
                </a:lnTo>
                <a:lnTo>
                  <a:pt x="3225499" y="3611999"/>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nvGrpSpPr>
          <p:cNvPr id="6" name="object 6"/>
          <p:cNvGrpSpPr/>
          <p:nvPr/>
        </p:nvGrpSpPr>
        <p:grpSpPr>
          <a:xfrm>
            <a:off x="7736971" y="543747"/>
            <a:ext cx="4455160" cy="5882217"/>
            <a:chOff x="11605456" y="815620"/>
            <a:chExt cx="6682740" cy="8823325"/>
          </a:xfrm>
        </p:grpSpPr>
        <p:sp>
          <p:nvSpPr>
            <p:cNvPr id="7" name="object 7"/>
            <p:cNvSpPr/>
            <p:nvPr/>
          </p:nvSpPr>
          <p:spPr>
            <a:xfrm>
              <a:off x="15857502" y="815620"/>
              <a:ext cx="2430780" cy="2623185"/>
            </a:xfrm>
            <a:custGeom>
              <a:avLst/>
              <a:gdLst/>
              <a:ahLst/>
              <a:cxnLst/>
              <a:rect l="l" t="t" r="r" b="b"/>
              <a:pathLst>
                <a:path w="2430780" h="2623185">
                  <a:moveTo>
                    <a:pt x="194729" y="2622730"/>
                  </a:moveTo>
                  <a:lnTo>
                    <a:pt x="0" y="2430496"/>
                  </a:lnTo>
                  <a:lnTo>
                    <a:pt x="2430496" y="0"/>
                  </a:lnTo>
                  <a:lnTo>
                    <a:pt x="2430496" y="386963"/>
                  </a:lnTo>
                  <a:lnTo>
                    <a:pt x="194729" y="2622730"/>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pic>
          <p:nvPicPr>
            <p:cNvPr id="8" name="object 8"/>
            <p:cNvPicPr/>
            <p:nvPr/>
          </p:nvPicPr>
          <p:blipFill>
            <a:blip r:embed="rId2" cstate="print"/>
            <a:stretch>
              <a:fillRect/>
            </a:stretch>
          </p:blipFill>
          <p:spPr>
            <a:xfrm>
              <a:off x="11605456" y="3266261"/>
              <a:ext cx="6372127" cy="6372127"/>
            </a:xfrm>
            <a:prstGeom prst="rect">
              <a:avLst/>
            </a:prstGeom>
          </p:spPr>
        </p:pic>
      </p:grpSp>
      <p:sp>
        <p:nvSpPr>
          <p:cNvPr id="9" name="object 9"/>
          <p:cNvSpPr txBox="1">
            <a:spLocks noGrp="1"/>
          </p:cNvSpPr>
          <p:nvPr>
            <p:ph type="title"/>
          </p:nvPr>
        </p:nvSpPr>
        <p:spPr>
          <a:xfrm>
            <a:off x="2714595" y="265851"/>
            <a:ext cx="3599197" cy="377882"/>
          </a:xfrm>
          <a:prstGeom prst="rect">
            <a:avLst/>
          </a:prstGeom>
        </p:spPr>
        <p:txBody>
          <a:bodyPr vert="horz" wrap="square" lIns="0" tIns="8467" rIns="0" bIns="0" rtlCol="0">
            <a:spAutoFit/>
          </a:bodyPr>
          <a:lstStyle/>
          <a:p>
            <a:pPr marL="8467">
              <a:spcBef>
                <a:spcPts val="67"/>
              </a:spcBef>
            </a:pPr>
            <a:r>
              <a:rPr lang="en-US" sz="2400" b="1" dirty="0">
                <a:latin typeface="Verdana"/>
                <a:cs typeface="Verdana"/>
              </a:rPr>
              <a:t>PROJECT OVERVIEW</a:t>
            </a:r>
            <a:endParaRPr sz="2400" b="1" dirty="0">
              <a:latin typeface="Verdana"/>
              <a:cs typeface="Verdana"/>
            </a:endParaRPr>
          </a:p>
        </p:txBody>
      </p:sp>
      <p:grpSp>
        <p:nvGrpSpPr>
          <p:cNvPr id="15" name="object 15"/>
          <p:cNvGrpSpPr/>
          <p:nvPr/>
        </p:nvGrpSpPr>
        <p:grpSpPr>
          <a:xfrm>
            <a:off x="1" y="457371"/>
            <a:ext cx="2575983" cy="6400800"/>
            <a:chOff x="0" y="686057"/>
            <a:chExt cx="3863975" cy="9601200"/>
          </a:xfrm>
        </p:grpSpPr>
        <p:sp>
          <p:nvSpPr>
            <p:cNvPr id="16" name="object 16"/>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17" name="object 17"/>
            <p:cNvSpPr/>
            <p:nvPr/>
          </p:nvSpPr>
          <p:spPr>
            <a:xfrm>
              <a:off x="0" y="6216954"/>
              <a:ext cx="3863975" cy="4070350"/>
            </a:xfrm>
            <a:custGeom>
              <a:avLst/>
              <a:gdLst/>
              <a:ahLst/>
              <a:cxnLst/>
              <a:rect l="l" t="t" r="r" b="b"/>
              <a:pathLst>
                <a:path w="3863975" h="4070350">
                  <a:moveTo>
                    <a:pt x="3018028" y="4070045"/>
                  </a:moveTo>
                  <a:lnTo>
                    <a:pt x="0" y="4070045"/>
                  </a:lnTo>
                  <a:lnTo>
                    <a:pt x="0" y="639648"/>
                  </a:lnTo>
                  <a:lnTo>
                    <a:pt x="639648" y="0"/>
                  </a:lnTo>
                  <a:lnTo>
                    <a:pt x="3863861" y="3224212"/>
                  </a:lnTo>
                  <a:lnTo>
                    <a:pt x="3018028" y="4070045"/>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sp>
        <p:nvSpPr>
          <p:cNvPr id="18" name="TextBox 17">
            <a:extLst>
              <a:ext uri="{FF2B5EF4-FFF2-40B4-BE49-F238E27FC236}">
                <a16:creationId xmlns:a16="http://schemas.microsoft.com/office/drawing/2014/main" id="{0A214B52-4F11-D098-9DEE-82825E665003}"/>
              </a:ext>
            </a:extLst>
          </p:cNvPr>
          <p:cNvSpPr txBox="1"/>
          <p:nvPr/>
        </p:nvSpPr>
        <p:spPr>
          <a:xfrm>
            <a:off x="2384291" y="1422455"/>
            <a:ext cx="5325671" cy="4801314"/>
          </a:xfrm>
          <a:prstGeom prst="rect">
            <a:avLst/>
          </a:prstGeom>
          <a:noFill/>
        </p:spPr>
        <p:txBody>
          <a:bodyPr wrap="square" rtlCol="0">
            <a:spAutoFit/>
          </a:bodyPr>
          <a:lstStyle/>
          <a:p>
            <a:pPr marL="342900" indent="-342900">
              <a:buAutoNum type="arabicParenR"/>
            </a:pPr>
            <a:r>
              <a:rPr lang="en-US" dirty="0">
                <a:solidFill>
                  <a:srgbClr val="002060"/>
                </a:solidFill>
                <a:effectLst/>
              </a:rPr>
              <a:t>Our project focuses on sentiment analysis of restaurant reviews. The goal is to provide a tool for restaurant owners to understand how their customers feel about their dining experience. By analyzing the sentiment of customer reviews, restaurant owners can make informed decisions about menu items, service quality, and overall  customer satisfaction.</a:t>
            </a:r>
          </a:p>
          <a:p>
            <a:endParaRPr lang="en-US" dirty="0">
              <a:solidFill>
                <a:srgbClr val="002060"/>
              </a:solidFill>
            </a:endParaRPr>
          </a:p>
          <a:p>
            <a:r>
              <a:rPr lang="en-US" dirty="0">
                <a:solidFill>
                  <a:srgbClr val="002060"/>
                </a:solidFill>
                <a:effectLst/>
              </a:rPr>
              <a:t>2) To achieve this, we have built a machine learning    model that can accurately classify restaurant reviews as positive, negative, or neutral. The model takes into account various factors such as the tone of the review, the language used, and the overall context. We have also developed a user-friendly dashboard where restaurant owners can view the sentiment analysis results and track changes over time.</a:t>
            </a:r>
            <a:endParaRPr 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5DB8AE-730B-7800-7D4D-F87CFEA9A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156"/>
            <a:ext cx="12192001" cy="6862155"/>
          </a:xfrm>
          <a:prstGeom prst="rect">
            <a:avLst/>
          </a:prstGeom>
        </p:spPr>
      </p:pic>
    </p:spTree>
    <p:extLst>
      <p:ext uri="{BB962C8B-B14F-4D97-AF65-F5344CB8AC3E}">
        <p14:creationId xmlns:p14="http://schemas.microsoft.com/office/powerpoint/2010/main" val="609295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peech Bubble: Oval 21">
            <a:extLst>
              <a:ext uri="{FF2B5EF4-FFF2-40B4-BE49-F238E27FC236}">
                <a16:creationId xmlns:a16="http://schemas.microsoft.com/office/drawing/2014/main" id="{014CD25D-EA1D-8995-146D-9569F2EC1165}"/>
              </a:ext>
            </a:extLst>
          </p:cNvPr>
          <p:cNvSpPr/>
          <p:nvPr/>
        </p:nvSpPr>
        <p:spPr>
          <a:xfrm>
            <a:off x="4925377" y="1058465"/>
            <a:ext cx="6350300" cy="5157227"/>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p:nvPr/>
        </p:nvSpPr>
        <p:spPr>
          <a:xfrm>
            <a:off x="2192791" y="0"/>
            <a:ext cx="2258907" cy="1129453"/>
          </a:xfrm>
          <a:custGeom>
            <a:avLst/>
            <a:gdLst/>
            <a:ahLst/>
            <a:cxnLst/>
            <a:rect l="l" t="t" r="r" b="b"/>
            <a:pathLst>
              <a:path w="3388359" h="1694180">
                <a:moveTo>
                  <a:pt x="1694124" y="1694124"/>
                </a:moveTo>
                <a:lnTo>
                  <a:pt x="0" y="0"/>
                </a:lnTo>
                <a:lnTo>
                  <a:pt x="3388249" y="0"/>
                </a:lnTo>
                <a:lnTo>
                  <a:pt x="1694124" y="1694124"/>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nvGrpSpPr>
          <p:cNvPr id="3" name="object 3"/>
          <p:cNvGrpSpPr/>
          <p:nvPr/>
        </p:nvGrpSpPr>
        <p:grpSpPr>
          <a:xfrm>
            <a:off x="1" y="2105000"/>
            <a:ext cx="1191259" cy="2317750"/>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grpSp>
        <p:nvGrpSpPr>
          <p:cNvPr id="6" name="object 6"/>
          <p:cNvGrpSpPr/>
          <p:nvPr/>
        </p:nvGrpSpPr>
        <p:grpSpPr>
          <a:xfrm>
            <a:off x="227119" y="0"/>
            <a:ext cx="5677323" cy="6858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1" y="557473"/>
            <a:ext cx="12036490" cy="500992"/>
          </a:xfrm>
          <a:prstGeom prst="rect">
            <a:avLst/>
          </a:prstGeom>
        </p:spPr>
        <p:txBody>
          <a:bodyPr vert="horz" wrap="square" lIns="0" tIns="8467" rIns="0" bIns="0" rtlCol="0">
            <a:spAutoFit/>
          </a:bodyPr>
          <a:lstStyle/>
          <a:p>
            <a:pPr marL="5225465">
              <a:spcBef>
                <a:spcPts val="67"/>
              </a:spcBef>
            </a:pPr>
            <a:r>
              <a:rPr lang="en-US" sz="3200" b="1" spc="-43" dirty="0"/>
              <a:t>THE END USERS OF THIS PROJECT</a:t>
            </a:r>
            <a:endParaRPr sz="3200" b="1" spc="-43" dirty="0"/>
          </a:p>
        </p:txBody>
      </p:sp>
      <p:sp>
        <p:nvSpPr>
          <p:cNvPr id="18" name="TextBox 17">
            <a:extLst>
              <a:ext uri="{FF2B5EF4-FFF2-40B4-BE49-F238E27FC236}">
                <a16:creationId xmlns:a16="http://schemas.microsoft.com/office/drawing/2014/main" id="{813AF07D-9EC2-CF01-9ABC-4BFE266590C4}"/>
              </a:ext>
            </a:extLst>
          </p:cNvPr>
          <p:cNvSpPr txBox="1"/>
          <p:nvPr/>
        </p:nvSpPr>
        <p:spPr>
          <a:xfrm>
            <a:off x="6186197" y="1615938"/>
            <a:ext cx="4298950" cy="4524315"/>
          </a:xfrm>
          <a:prstGeom prst="rect">
            <a:avLst/>
          </a:prstGeom>
          <a:noFill/>
        </p:spPr>
        <p:txBody>
          <a:bodyPr wrap="square" rtlCol="0">
            <a:spAutoFit/>
          </a:bodyPr>
          <a:lstStyle/>
          <a:p>
            <a:r>
              <a:rPr lang="en-US" dirty="0">
                <a:solidFill>
                  <a:schemeClr val="accent6">
                    <a:lumMod val="60000"/>
                    <a:lumOff val="40000"/>
                  </a:schemeClr>
                </a:solidFill>
                <a:effectLst/>
              </a:rPr>
              <a:t>The end users of this project are primarily restaurant owners and managers who want to improve their business by analyzing customer reviews. They can use the sentiment analysis tool to identify common themes in positive and negative reviews, and make changes to their menu, service, or ambiance accordingly.</a:t>
            </a:r>
            <a:endParaRPr lang="en-US" dirty="0">
              <a:solidFill>
                <a:schemeClr val="accent6">
                  <a:lumMod val="60000"/>
                  <a:lumOff val="40000"/>
                </a:schemeClr>
              </a:solidFill>
            </a:endParaRPr>
          </a:p>
          <a:p>
            <a:r>
              <a:rPr lang="en-US" dirty="0">
                <a:solidFill>
                  <a:schemeClr val="accent6">
                    <a:lumMod val="60000"/>
                    <a:lumOff val="40000"/>
                  </a:schemeClr>
                </a:solidFill>
                <a:effectLst/>
              </a:rPr>
              <a:t>Another potential user group is market researchers who want to study consumer behavior and preferences in the food industry. By analyzing large volumes of restaurant reviews, they can gain insights into trends, popular dishes, and customer satisfaction levels.</a:t>
            </a:r>
            <a:endParaRPr lang="en-US" dirty="0">
              <a:solidFill>
                <a:schemeClr val="accent6">
                  <a:lumMod val="60000"/>
                  <a:lumOff val="40000"/>
                </a:schemeClr>
              </a:solidFill>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57116DD5-349B-80D8-A540-B7D56F846DD8}"/>
              </a:ext>
            </a:extLst>
          </p:cNvPr>
          <p:cNvSpPr/>
          <p:nvPr/>
        </p:nvSpPr>
        <p:spPr>
          <a:xfrm>
            <a:off x="5799130" y="1026367"/>
            <a:ext cx="6181375" cy="4688300"/>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p:nvPr/>
        </p:nvSpPr>
        <p:spPr>
          <a:xfrm>
            <a:off x="2192791" y="0"/>
            <a:ext cx="2258907" cy="1129453"/>
          </a:xfrm>
          <a:custGeom>
            <a:avLst/>
            <a:gdLst/>
            <a:ahLst/>
            <a:cxnLst/>
            <a:rect l="l" t="t" r="r" b="b"/>
            <a:pathLst>
              <a:path w="3388359" h="1694180">
                <a:moveTo>
                  <a:pt x="1694124" y="1694124"/>
                </a:moveTo>
                <a:lnTo>
                  <a:pt x="0" y="0"/>
                </a:lnTo>
                <a:lnTo>
                  <a:pt x="3388249" y="0"/>
                </a:lnTo>
                <a:lnTo>
                  <a:pt x="1694124" y="1694124"/>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nvGrpSpPr>
          <p:cNvPr id="3" name="object 3"/>
          <p:cNvGrpSpPr/>
          <p:nvPr/>
        </p:nvGrpSpPr>
        <p:grpSpPr>
          <a:xfrm>
            <a:off x="1" y="2105000"/>
            <a:ext cx="1191259" cy="2317750"/>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grpSp>
        <p:nvGrpSpPr>
          <p:cNvPr id="6" name="object 6"/>
          <p:cNvGrpSpPr/>
          <p:nvPr/>
        </p:nvGrpSpPr>
        <p:grpSpPr>
          <a:xfrm>
            <a:off x="1" y="0"/>
            <a:ext cx="5677323" cy="6858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5225144" y="469335"/>
            <a:ext cx="6101946" cy="377882"/>
          </a:xfrm>
          <a:prstGeom prst="rect">
            <a:avLst/>
          </a:prstGeom>
        </p:spPr>
        <p:txBody>
          <a:bodyPr vert="horz" wrap="square" lIns="0" tIns="8467" rIns="0" bIns="0" rtlCol="0">
            <a:spAutoFit/>
          </a:bodyPr>
          <a:lstStyle/>
          <a:p>
            <a:pPr marL="8467">
              <a:spcBef>
                <a:spcPts val="67"/>
              </a:spcBef>
            </a:pPr>
            <a:r>
              <a:rPr lang="en-US" sz="2400" b="1" dirty="0"/>
              <a:t>SOLUTION AND ITS VALUE PROPOSITION</a:t>
            </a:r>
            <a:endParaRPr sz="3600" b="1" dirty="0">
              <a:latin typeface="SimSun"/>
              <a:cs typeface="SimSun"/>
            </a:endParaRPr>
          </a:p>
        </p:txBody>
      </p:sp>
      <p:sp>
        <p:nvSpPr>
          <p:cNvPr id="18" name="TextBox 17">
            <a:extLst>
              <a:ext uri="{FF2B5EF4-FFF2-40B4-BE49-F238E27FC236}">
                <a16:creationId xmlns:a16="http://schemas.microsoft.com/office/drawing/2014/main" id="{7DAF36E9-8C58-2BD1-3897-AEB5B0F69C0B}"/>
              </a:ext>
            </a:extLst>
          </p:cNvPr>
          <p:cNvSpPr txBox="1"/>
          <p:nvPr/>
        </p:nvSpPr>
        <p:spPr>
          <a:xfrm>
            <a:off x="5924939" y="1250302"/>
            <a:ext cx="5859624" cy="4524315"/>
          </a:xfrm>
          <a:prstGeom prst="rect">
            <a:avLst/>
          </a:prstGeom>
          <a:noFill/>
        </p:spPr>
        <p:txBody>
          <a:bodyPr wrap="square" rtlCol="0">
            <a:spAutoFit/>
          </a:bodyPr>
          <a:lstStyle/>
          <a:p>
            <a:pPr marL="800100" lvl="1" indent="-342900">
              <a:buAutoNum type="arabicParenR"/>
            </a:pPr>
            <a:r>
              <a:rPr lang="en-US" dirty="0">
                <a:solidFill>
                  <a:schemeClr val="accent6">
                    <a:lumMod val="40000"/>
                    <a:lumOff val="60000"/>
                  </a:schemeClr>
                </a:solidFill>
                <a:effectLst/>
              </a:rPr>
              <a:t>Our solution for sentiment analysis of restaurant reviews is based on a combination of natural language processing and machine learning algorithms. By analyzing the sentiment expressed in customer reviews, our solution helps restaurants to improve their overall customer experience and identify areas for improvement.</a:t>
            </a:r>
          </a:p>
          <a:p>
            <a:pPr marL="800100" lvl="1" indent="-342900">
              <a:buAutoNum type="arabicParenR"/>
            </a:pPr>
            <a:endParaRPr lang="en-US" dirty="0">
              <a:solidFill>
                <a:schemeClr val="accent6">
                  <a:lumMod val="40000"/>
                  <a:lumOff val="60000"/>
                </a:schemeClr>
              </a:solidFill>
            </a:endParaRPr>
          </a:p>
          <a:p>
            <a:pPr lvl="1"/>
            <a:r>
              <a:rPr lang="en-US" dirty="0">
                <a:solidFill>
                  <a:schemeClr val="accent6">
                    <a:lumMod val="40000"/>
                    <a:lumOff val="60000"/>
                  </a:schemeClr>
                </a:solidFill>
                <a:effectLst/>
              </a:rPr>
              <a:t>2) Our value proposition lies in the ability to provide  actionable insights to restaurant owners and managers, allowing them to make data-driven decisions that can lead to increased customer satisfaction and loyalty. Additionally, our solution is customizable to meet the specific needs of each restaurant, ensuring that they receive the most relevant and useful information.</a:t>
            </a:r>
            <a:endParaRPr lang="en-US" dirty="0">
              <a:solidFill>
                <a:schemeClr val="accent6">
                  <a:lumMod val="40000"/>
                  <a:lumOff val="60000"/>
                </a:schemeClr>
              </a:solidFill>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Folded Corner 19">
            <a:extLst>
              <a:ext uri="{FF2B5EF4-FFF2-40B4-BE49-F238E27FC236}">
                <a16:creationId xmlns:a16="http://schemas.microsoft.com/office/drawing/2014/main" id="{B37E0999-0DD4-F526-C43C-0B2D84C0317D}"/>
              </a:ext>
            </a:extLst>
          </p:cNvPr>
          <p:cNvSpPr/>
          <p:nvPr/>
        </p:nvSpPr>
        <p:spPr>
          <a:xfrm>
            <a:off x="1660849" y="1203649"/>
            <a:ext cx="6195527" cy="5523722"/>
          </a:xfrm>
          <a:prstGeom prst="foldedCorner">
            <a:avLst/>
          </a:prstGeom>
          <a:solidFill>
            <a:schemeClr val="accent4">
              <a:lumMod val="5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object 2"/>
          <p:cNvGrpSpPr/>
          <p:nvPr/>
        </p:nvGrpSpPr>
        <p:grpSpPr>
          <a:xfrm>
            <a:off x="8427191" y="1"/>
            <a:ext cx="3765127" cy="3823123"/>
            <a:chOff x="12640787" y="0"/>
            <a:chExt cx="5647690" cy="5734685"/>
          </a:xfrm>
        </p:grpSpPr>
        <p:sp>
          <p:nvSpPr>
            <p:cNvPr id="3" name="object 3"/>
            <p:cNvSpPr/>
            <p:nvPr/>
          </p:nvSpPr>
          <p:spPr>
            <a:xfrm>
              <a:off x="16373135"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sp>
        <p:nvSpPr>
          <p:cNvPr id="5" name="object 5"/>
          <p:cNvSpPr/>
          <p:nvPr/>
        </p:nvSpPr>
        <p:spPr>
          <a:xfrm>
            <a:off x="10041667" y="4450001"/>
            <a:ext cx="2150533" cy="2408343"/>
          </a:xfrm>
          <a:custGeom>
            <a:avLst/>
            <a:gdLst/>
            <a:ahLst/>
            <a:cxnLst/>
            <a:rect l="l" t="t" r="r" b="b"/>
            <a:pathLst>
              <a:path w="3225800" h="3612515">
                <a:moveTo>
                  <a:pt x="3225499" y="3611999"/>
                </a:moveTo>
                <a:lnTo>
                  <a:pt x="386687" y="3611999"/>
                </a:lnTo>
                <a:lnTo>
                  <a:pt x="0" y="3225462"/>
                </a:lnTo>
                <a:lnTo>
                  <a:pt x="3224211" y="0"/>
                </a:lnTo>
                <a:lnTo>
                  <a:pt x="3225499" y="1287"/>
                </a:lnTo>
                <a:lnTo>
                  <a:pt x="3225499" y="3611999"/>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nvGrpSpPr>
          <p:cNvPr id="6" name="object 6"/>
          <p:cNvGrpSpPr/>
          <p:nvPr/>
        </p:nvGrpSpPr>
        <p:grpSpPr>
          <a:xfrm>
            <a:off x="7736971" y="543747"/>
            <a:ext cx="4455160" cy="5882217"/>
            <a:chOff x="11605456" y="815620"/>
            <a:chExt cx="6682740" cy="8823325"/>
          </a:xfrm>
        </p:grpSpPr>
        <p:sp>
          <p:nvSpPr>
            <p:cNvPr id="7" name="object 7"/>
            <p:cNvSpPr/>
            <p:nvPr/>
          </p:nvSpPr>
          <p:spPr>
            <a:xfrm>
              <a:off x="15857502" y="815620"/>
              <a:ext cx="2430780" cy="2623185"/>
            </a:xfrm>
            <a:custGeom>
              <a:avLst/>
              <a:gdLst/>
              <a:ahLst/>
              <a:cxnLst/>
              <a:rect l="l" t="t" r="r" b="b"/>
              <a:pathLst>
                <a:path w="2430780" h="2623185">
                  <a:moveTo>
                    <a:pt x="194729" y="2622730"/>
                  </a:moveTo>
                  <a:lnTo>
                    <a:pt x="0" y="2430496"/>
                  </a:lnTo>
                  <a:lnTo>
                    <a:pt x="2430496" y="0"/>
                  </a:lnTo>
                  <a:lnTo>
                    <a:pt x="2430496" y="386963"/>
                  </a:lnTo>
                  <a:lnTo>
                    <a:pt x="194729" y="2622730"/>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pic>
          <p:nvPicPr>
            <p:cNvPr id="8" name="object 8"/>
            <p:cNvPicPr/>
            <p:nvPr/>
          </p:nvPicPr>
          <p:blipFill>
            <a:blip r:embed="rId2" cstate="print"/>
            <a:stretch>
              <a:fillRect/>
            </a:stretch>
          </p:blipFill>
          <p:spPr>
            <a:xfrm>
              <a:off x="11605456" y="3266261"/>
              <a:ext cx="6372127" cy="6372127"/>
            </a:xfrm>
            <a:prstGeom prst="rect">
              <a:avLst/>
            </a:prstGeom>
          </p:spPr>
        </p:pic>
      </p:grpSp>
      <p:sp>
        <p:nvSpPr>
          <p:cNvPr id="9" name="object 9"/>
          <p:cNvSpPr txBox="1">
            <a:spLocks noGrp="1"/>
          </p:cNvSpPr>
          <p:nvPr>
            <p:ph type="title"/>
          </p:nvPr>
        </p:nvSpPr>
        <p:spPr>
          <a:xfrm>
            <a:off x="905070" y="432407"/>
            <a:ext cx="6951306" cy="367622"/>
          </a:xfrm>
          <a:prstGeom prst="rect">
            <a:avLst/>
          </a:prstGeom>
        </p:spPr>
        <p:txBody>
          <a:bodyPr vert="horz" wrap="square" lIns="0" tIns="8467" rIns="0" bIns="0" rtlCol="0">
            <a:spAutoFit/>
          </a:bodyPr>
          <a:lstStyle/>
          <a:p>
            <a:pPr marR="3387" algn="r">
              <a:lnSpc>
                <a:spcPts val="2750"/>
              </a:lnSpc>
              <a:spcBef>
                <a:spcPts val="67"/>
              </a:spcBef>
            </a:pPr>
            <a:r>
              <a:rPr lang="en-US" sz="2500" b="1" dirty="0">
                <a:latin typeface="Georgia"/>
                <a:cs typeface="Georgia"/>
              </a:rPr>
              <a:t>UNIQUENESS &amp; CUSTOMIZATION</a:t>
            </a:r>
            <a:endParaRPr sz="2500" b="1" dirty="0">
              <a:latin typeface="Georgia"/>
              <a:cs typeface="Georgia"/>
            </a:endParaRPr>
          </a:p>
        </p:txBody>
      </p:sp>
      <p:grpSp>
        <p:nvGrpSpPr>
          <p:cNvPr id="16" name="object 16"/>
          <p:cNvGrpSpPr/>
          <p:nvPr/>
        </p:nvGrpSpPr>
        <p:grpSpPr>
          <a:xfrm>
            <a:off x="1" y="457371"/>
            <a:ext cx="2575983" cy="6400800"/>
            <a:chOff x="0" y="686057"/>
            <a:chExt cx="3863975" cy="9601200"/>
          </a:xfrm>
        </p:grpSpPr>
        <p:sp>
          <p:nvSpPr>
            <p:cNvPr id="17" name="object 17"/>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18" name="object 18"/>
            <p:cNvSpPr/>
            <p:nvPr/>
          </p:nvSpPr>
          <p:spPr>
            <a:xfrm>
              <a:off x="0" y="6216954"/>
              <a:ext cx="3863975" cy="4070350"/>
            </a:xfrm>
            <a:custGeom>
              <a:avLst/>
              <a:gdLst/>
              <a:ahLst/>
              <a:cxnLst/>
              <a:rect l="l" t="t" r="r" b="b"/>
              <a:pathLst>
                <a:path w="3863975" h="4070350">
                  <a:moveTo>
                    <a:pt x="3018028" y="4070045"/>
                  </a:moveTo>
                  <a:lnTo>
                    <a:pt x="0" y="4070045"/>
                  </a:lnTo>
                  <a:lnTo>
                    <a:pt x="0" y="639648"/>
                  </a:lnTo>
                  <a:lnTo>
                    <a:pt x="639648" y="0"/>
                  </a:lnTo>
                  <a:lnTo>
                    <a:pt x="3863861" y="3224212"/>
                  </a:lnTo>
                  <a:lnTo>
                    <a:pt x="3018028" y="4070045"/>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sp>
        <p:nvSpPr>
          <p:cNvPr id="19" name="TextBox 18">
            <a:extLst>
              <a:ext uri="{FF2B5EF4-FFF2-40B4-BE49-F238E27FC236}">
                <a16:creationId xmlns:a16="http://schemas.microsoft.com/office/drawing/2014/main" id="{43A0D665-4798-70E9-1764-1ACAC5230196}"/>
              </a:ext>
            </a:extLst>
          </p:cNvPr>
          <p:cNvSpPr txBox="1"/>
          <p:nvPr/>
        </p:nvSpPr>
        <p:spPr>
          <a:xfrm>
            <a:off x="2325357" y="1543051"/>
            <a:ext cx="5497499" cy="5078313"/>
          </a:xfrm>
          <a:prstGeom prst="rect">
            <a:avLst/>
          </a:prstGeom>
          <a:noFill/>
        </p:spPr>
        <p:txBody>
          <a:bodyPr wrap="square" rtlCol="0">
            <a:spAutoFit/>
          </a:bodyPr>
          <a:lstStyle/>
          <a:p>
            <a:r>
              <a:rPr lang="en-US" dirty="0">
                <a:solidFill>
                  <a:schemeClr val="accent5">
                    <a:lumMod val="40000"/>
                    <a:lumOff val="60000"/>
                  </a:schemeClr>
                </a:solidFill>
                <a:effectLst/>
              </a:rPr>
              <a:t>In customizing this project, </a:t>
            </a:r>
          </a:p>
          <a:p>
            <a:endParaRPr lang="en-US" dirty="0">
              <a:solidFill>
                <a:schemeClr val="accent5">
                  <a:lumMod val="40000"/>
                  <a:lumOff val="60000"/>
                </a:schemeClr>
              </a:solidFill>
              <a:effectLst/>
            </a:endParaRPr>
          </a:p>
          <a:p>
            <a:pPr marL="342900" indent="-342900">
              <a:buAutoNum type="arabicParenR"/>
            </a:pPr>
            <a:r>
              <a:rPr lang="en-US" dirty="0">
                <a:solidFill>
                  <a:schemeClr val="accent5">
                    <a:lumMod val="40000"/>
                    <a:lumOff val="60000"/>
                  </a:schemeClr>
                </a:solidFill>
                <a:effectLst/>
              </a:rPr>
              <a:t>we focused on enhancing the accuracy of sentiment analysis by incorporating domain-specific features such as food-related terminology, restaurant names, and location data. This not only improved the precision of our model but also helped us identify key trends in customer sentiment towards specific dishes and restaurants.</a:t>
            </a:r>
          </a:p>
          <a:p>
            <a:pPr marL="342900" indent="-342900">
              <a:buAutoNum type="arabicParenR"/>
            </a:pPr>
            <a:endParaRPr lang="en-US" dirty="0">
              <a:solidFill>
                <a:schemeClr val="accent5">
                  <a:lumMod val="40000"/>
                  <a:lumOff val="60000"/>
                </a:schemeClr>
              </a:solidFill>
            </a:endParaRPr>
          </a:p>
          <a:p>
            <a:pPr marL="342900" indent="-342900">
              <a:buAutoNum type="arabicParenR"/>
            </a:pPr>
            <a:endParaRPr lang="en-US" dirty="0">
              <a:solidFill>
                <a:schemeClr val="accent5">
                  <a:lumMod val="40000"/>
                  <a:lumOff val="60000"/>
                </a:schemeClr>
              </a:solidFill>
            </a:endParaRPr>
          </a:p>
          <a:p>
            <a:pPr marL="342900" indent="-342900">
              <a:buAutoNum type="arabicParenR"/>
            </a:pPr>
            <a:r>
              <a:rPr lang="en-US" dirty="0">
                <a:solidFill>
                  <a:schemeClr val="accent5">
                    <a:lumMod val="40000"/>
                    <a:lumOff val="60000"/>
                  </a:schemeClr>
                </a:solidFill>
              </a:rPr>
              <a:t> </a:t>
            </a:r>
            <a:r>
              <a:rPr lang="en-US" dirty="0">
                <a:solidFill>
                  <a:schemeClr val="accent5">
                    <a:lumMod val="40000"/>
                    <a:lumOff val="60000"/>
                  </a:schemeClr>
                </a:solidFill>
                <a:effectLst/>
              </a:rPr>
              <a:t> Additionally, we added a feature that allows users to filter reviews based on various criteria such as cuisine type, price range, and location. This provides a more personalized experience for users who are looking for specific information about restaurants in their area or those who have dietary restrictions.</a:t>
            </a:r>
            <a:endParaRPr lang="en-US" dirty="0">
              <a:solidFill>
                <a:schemeClr val="accent5">
                  <a:lumMod val="40000"/>
                  <a:lumOff val="60000"/>
                </a:schemeClr>
              </a:solidFill>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hought Bubble: Cloud 18">
            <a:extLst>
              <a:ext uri="{FF2B5EF4-FFF2-40B4-BE49-F238E27FC236}">
                <a16:creationId xmlns:a16="http://schemas.microsoft.com/office/drawing/2014/main" id="{4F966793-B253-1C66-286F-374FDF57CE14}"/>
              </a:ext>
            </a:extLst>
          </p:cNvPr>
          <p:cNvSpPr/>
          <p:nvPr/>
        </p:nvSpPr>
        <p:spPr>
          <a:xfrm>
            <a:off x="867747" y="1069645"/>
            <a:ext cx="4044392" cy="3464934"/>
          </a:xfrm>
          <a:prstGeom prst="cloudCallou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object 2"/>
          <p:cNvGrpSpPr/>
          <p:nvPr/>
        </p:nvGrpSpPr>
        <p:grpSpPr>
          <a:xfrm>
            <a:off x="7111666" y="0"/>
            <a:ext cx="5080423" cy="3613997"/>
            <a:chOff x="10667499" y="0"/>
            <a:chExt cx="7620634" cy="5420995"/>
          </a:xfrm>
        </p:grpSpPr>
        <p:sp>
          <p:nvSpPr>
            <p:cNvPr id="3" name="object 3"/>
            <p:cNvSpPr/>
            <p:nvPr/>
          </p:nvSpPr>
          <p:spPr>
            <a:xfrm>
              <a:off x="11205248" y="0"/>
              <a:ext cx="7082790" cy="5093970"/>
            </a:xfrm>
            <a:custGeom>
              <a:avLst/>
              <a:gdLst/>
              <a:ahLst/>
              <a:cxnLst/>
              <a:rect l="l" t="t" r="r" b="b"/>
              <a:pathLst>
                <a:path w="7082790" h="5093970">
                  <a:moveTo>
                    <a:pt x="2938869" y="3168319"/>
                  </a:moveTo>
                  <a:lnTo>
                    <a:pt x="1738312" y="1965261"/>
                  </a:lnTo>
                  <a:lnTo>
                    <a:pt x="0" y="3703574"/>
                  </a:lnTo>
                  <a:lnTo>
                    <a:pt x="1200556" y="4906632"/>
                  </a:lnTo>
                  <a:lnTo>
                    <a:pt x="2938869" y="3168319"/>
                  </a:lnTo>
                  <a:close/>
                </a:path>
                <a:path w="7082790" h="5093970">
                  <a:moveTo>
                    <a:pt x="7082752" y="558800"/>
                  </a:moveTo>
                  <a:lnTo>
                    <a:pt x="6523952" y="0"/>
                  </a:lnTo>
                  <a:lnTo>
                    <a:pt x="3813962" y="0"/>
                  </a:lnTo>
                  <a:lnTo>
                    <a:pt x="1944751" y="1869224"/>
                  </a:lnTo>
                  <a:lnTo>
                    <a:pt x="5168963" y="5093436"/>
                  </a:lnTo>
                  <a:lnTo>
                    <a:pt x="7082752" y="3179648"/>
                  </a:lnTo>
                  <a:lnTo>
                    <a:pt x="7082752" y="558800"/>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grpSp>
        <p:nvGrpSpPr>
          <p:cNvPr id="6" name="object 6"/>
          <p:cNvGrpSpPr/>
          <p:nvPr/>
        </p:nvGrpSpPr>
        <p:grpSpPr>
          <a:xfrm>
            <a:off x="0" y="2708512"/>
            <a:ext cx="3078057" cy="4149513"/>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pPr defTabSz="609630"/>
              <a:endParaRPr sz="1200">
                <a:solidFill>
                  <a:prstClr val="black"/>
                </a:solidFill>
                <a:latin typeface="Calibri"/>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pPr defTabSz="609630"/>
              <a:endParaRPr sz="1200">
                <a:solidFill>
                  <a:prstClr val="black"/>
                </a:solidFill>
                <a:latin typeface="Calibri"/>
              </a:endParaRPr>
            </a:p>
          </p:txBody>
        </p:sp>
      </p:grpSp>
      <p:sp>
        <p:nvSpPr>
          <p:cNvPr id="9" name="object 9"/>
          <p:cNvSpPr txBox="1">
            <a:spLocks noGrp="1"/>
          </p:cNvSpPr>
          <p:nvPr>
            <p:ph type="title"/>
          </p:nvPr>
        </p:nvSpPr>
        <p:spPr>
          <a:xfrm>
            <a:off x="1400319" y="530481"/>
            <a:ext cx="4424276" cy="539164"/>
          </a:xfrm>
          <a:prstGeom prst="rect">
            <a:avLst/>
          </a:prstGeom>
        </p:spPr>
        <p:txBody>
          <a:bodyPr vert="horz" wrap="square" lIns="0" tIns="10583" rIns="0" bIns="0" rtlCol="0">
            <a:spAutoFit/>
          </a:bodyPr>
          <a:lstStyle/>
          <a:p>
            <a:pPr marL="8467">
              <a:spcBef>
                <a:spcPts val="83"/>
              </a:spcBef>
            </a:pPr>
            <a:r>
              <a:rPr lang="en-US" sz="3434" b="1" dirty="0">
                <a:latin typeface="Georgia"/>
                <a:cs typeface="Georgia"/>
              </a:rPr>
              <a:t>WOW IN SYSYEM</a:t>
            </a:r>
            <a:endParaRPr sz="3434" b="1" dirty="0">
              <a:latin typeface="Georgia"/>
              <a:cs typeface="Georgia"/>
            </a:endParaRPr>
          </a:p>
        </p:txBody>
      </p:sp>
      <p:sp>
        <p:nvSpPr>
          <p:cNvPr id="17" name="TextBox 16">
            <a:extLst>
              <a:ext uri="{FF2B5EF4-FFF2-40B4-BE49-F238E27FC236}">
                <a16:creationId xmlns:a16="http://schemas.microsoft.com/office/drawing/2014/main" id="{ABF9A564-7B08-359B-D09A-2707074CC973}"/>
              </a:ext>
            </a:extLst>
          </p:cNvPr>
          <p:cNvSpPr txBox="1"/>
          <p:nvPr/>
        </p:nvSpPr>
        <p:spPr>
          <a:xfrm>
            <a:off x="1539028" y="1697990"/>
            <a:ext cx="5307230" cy="2031325"/>
          </a:xfrm>
          <a:prstGeom prst="rect">
            <a:avLst/>
          </a:prstGeom>
          <a:noFill/>
        </p:spPr>
        <p:txBody>
          <a:bodyPr wrap="square" rtlCol="0">
            <a:spAutoFit/>
          </a:bodyPr>
          <a:lstStyle/>
          <a:p>
            <a:pPr marL="342900" indent="-342900">
              <a:buAutoNum type="arabicPeriod"/>
            </a:pPr>
            <a:r>
              <a:rPr lang="en-US" dirty="0">
                <a:solidFill>
                  <a:srgbClr val="002060"/>
                </a:solidFill>
              </a:rPr>
              <a:t>Decision Making</a:t>
            </a:r>
          </a:p>
          <a:p>
            <a:pPr marL="342900" indent="-342900">
              <a:buAutoNum type="arabicPeriod"/>
            </a:pPr>
            <a:r>
              <a:rPr lang="en-US" dirty="0">
                <a:solidFill>
                  <a:srgbClr val="002060"/>
                </a:solidFill>
              </a:rPr>
              <a:t>Management</a:t>
            </a:r>
          </a:p>
          <a:p>
            <a:pPr marL="342900" indent="-342900">
              <a:buAutoNum type="arabicPeriod"/>
            </a:pPr>
            <a:r>
              <a:rPr lang="en-US" dirty="0">
                <a:solidFill>
                  <a:srgbClr val="002060"/>
                </a:solidFill>
              </a:rPr>
              <a:t>Competitive Analysis</a:t>
            </a:r>
          </a:p>
          <a:p>
            <a:pPr marL="342900" indent="-342900">
              <a:buAutoNum type="arabicPeriod"/>
            </a:pPr>
            <a:r>
              <a:rPr lang="en-US" dirty="0">
                <a:solidFill>
                  <a:srgbClr val="002060"/>
                </a:solidFill>
              </a:rPr>
              <a:t>Optimization</a:t>
            </a:r>
          </a:p>
          <a:p>
            <a:pPr marL="342900" indent="-342900">
              <a:buAutoNum type="arabicPeriod"/>
            </a:pPr>
            <a:r>
              <a:rPr lang="en-US" dirty="0">
                <a:solidFill>
                  <a:srgbClr val="002060"/>
                </a:solidFill>
              </a:rPr>
              <a:t>Feedback Analysis</a:t>
            </a:r>
          </a:p>
          <a:p>
            <a:pPr marL="342900" indent="-342900">
              <a:buAutoNum type="arabicPeriod"/>
            </a:pPr>
            <a:r>
              <a:rPr lang="en-US" dirty="0">
                <a:solidFill>
                  <a:srgbClr val="002060"/>
                </a:solidFill>
              </a:rPr>
              <a:t>Productive Scaling</a:t>
            </a:r>
          </a:p>
          <a:p>
            <a:pPr marL="342900" indent="-342900">
              <a:buAutoNum type="arabicPeriod"/>
            </a:pPr>
            <a:r>
              <a:rPr lang="en-US" dirty="0">
                <a:solidFill>
                  <a:srgbClr val="002060"/>
                </a:solidFill>
              </a:rPr>
              <a:t>Customer Engagement</a:t>
            </a:r>
            <a:endParaRPr lang="en-IN" dirty="0">
              <a:solidFill>
                <a:srgbClr val="002060"/>
              </a:solidFill>
            </a:endParaRPr>
          </a:p>
        </p:txBody>
      </p:sp>
      <p:pic>
        <p:nvPicPr>
          <p:cNvPr id="20" name="Picture 19">
            <a:extLst>
              <a:ext uri="{FF2B5EF4-FFF2-40B4-BE49-F238E27FC236}">
                <a16:creationId xmlns:a16="http://schemas.microsoft.com/office/drawing/2014/main" id="{C4994C33-2D5B-E596-13B9-63D9547DB4E0}"/>
              </a:ext>
            </a:extLst>
          </p:cNvPr>
          <p:cNvPicPr>
            <a:picLocks noChangeAspect="1"/>
          </p:cNvPicPr>
          <p:nvPr/>
        </p:nvPicPr>
        <p:blipFill>
          <a:blip r:embed="rId2"/>
          <a:stretch>
            <a:fillRect/>
          </a:stretch>
        </p:blipFill>
        <p:spPr>
          <a:xfrm>
            <a:off x="8176123" y="2406368"/>
            <a:ext cx="2847079" cy="26458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docProps/app.xml><?xml version="1.0" encoding="utf-8"?>
<Properties xmlns="http://schemas.openxmlformats.org/officeDocument/2006/extended-properties" xmlns:vt="http://schemas.openxmlformats.org/officeDocument/2006/docPropsVTypes">
  <TotalTime>331</TotalTime>
  <Words>867</Words>
  <Application>Microsoft Office PowerPoint</Application>
  <PresentationFormat>Widescreen</PresentationFormat>
  <Paragraphs>59</Paragraphs>
  <Slides>16</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16</vt:i4>
      </vt:variant>
    </vt:vector>
  </HeadingPairs>
  <TitlesOfParts>
    <vt:vector size="29" baseType="lpstr">
      <vt:lpstr>SimSun</vt:lpstr>
      <vt:lpstr>Arial</vt:lpstr>
      <vt:lpstr>Calibri</vt:lpstr>
      <vt:lpstr>Calibri Light</vt:lpstr>
      <vt:lpstr>Cambria</vt:lpstr>
      <vt:lpstr>Georgia</vt:lpstr>
      <vt:lpstr>Lucida Sans Unicode</vt:lpstr>
      <vt:lpstr>Trade Gothic LT Pro</vt:lpstr>
      <vt:lpstr>Trebuchet MS</vt:lpstr>
      <vt:lpstr>Verdana</vt:lpstr>
      <vt:lpstr>Office Theme</vt:lpstr>
      <vt:lpstr>1_Office Theme</vt:lpstr>
      <vt:lpstr>2_Office Theme</vt:lpstr>
      <vt:lpstr>PowerPoint Presentation</vt:lpstr>
      <vt:lpstr>PowerPoint Presentation</vt:lpstr>
      <vt:lpstr>PowerPoint Presentation</vt:lpstr>
      <vt:lpstr>PROJECT OVERVIEW</vt:lpstr>
      <vt:lpstr>PowerPoint Presentation</vt:lpstr>
      <vt:lpstr>THE END USERS OF THIS PROJECT</vt:lpstr>
      <vt:lpstr>SOLUTION AND ITS VALUE PROPOSITION</vt:lpstr>
      <vt:lpstr>UNIQUENESS &amp; CUSTOMIZATION</vt:lpstr>
      <vt:lpstr>WOW IN SYSYEM</vt:lpstr>
      <vt:lpstr>PowerPoint Presentation</vt:lpstr>
      <vt:lpstr>RESULT</vt:lpstr>
      <vt:lpstr>LINKS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Rupayan Saha</dc:creator>
  <cp:lastModifiedBy>Rupayan Saha</cp:lastModifiedBy>
  <cp:revision>19</cp:revision>
  <dcterms:created xsi:type="dcterms:W3CDTF">2023-09-17T16:32:42Z</dcterms:created>
  <dcterms:modified xsi:type="dcterms:W3CDTF">2023-09-24T05:22:18Z</dcterms:modified>
</cp:coreProperties>
</file>